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B_C556D1B7.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23" r:id="rId3"/>
    <p:sldId id="315" r:id="rId4"/>
    <p:sldId id="324"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 id="{C8BC78EE-9D73-2843-B087-FE885CC6A482}" name="POITEVIN Aubry" initials="AP" userId="S::aubry.poitevin@oddo-bhf.com::24376201-f141-4f86-bd29-752cf15b4a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2F"/>
    <a:srgbClr val="FFFFF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varScale="1">
        <p:scale>
          <a:sx n="38" d="100"/>
          <a:sy n="38" d="100"/>
        </p:scale>
        <p:origin x="1496" y="52"/>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3B_C556D1B7.xml><?xml version="1.0" encoding="utf-8"?>
<p188:cmLst xmlns:a="http://schemas.openxmlformats.org/drawingml/2006/main" xmlns:r="http://schemas.openxmlformats.org/officeDocument/2006/relationships" xmlns:p188="http://schemas.microsoft.com/office/powerpoint/2018/8/main">
  <p188:cm id="{927E1519-4561-4370-845E-B24EDD899843}" authorId="{C8BC78EE-9D73-2843-B087-FE885CC6A482}" created="2025-10-13T12:12:37.837">
    <ac:txMkLst xmlns:ac="http://schemas.microsoft.com/office/drawing/2013/main/command">
      <pc:docMk xmlns:pc="http://schemas.microsoft.com/office/powerpoint/2013/main/command"/>
      <pc:sldMk xmlns:pc="http://schemas.microsoft.com/office/powerpoint/2013/main/command" cId="3310801335" sldId="315"/>
      <ac:spMk id="33" creationId="{78F48B44-C9A1-A59C-5A3D-9EAFC24005F5}"/>
      <ac:txMk cp="0" len="21">
        <ac:context len="24" hash="1334598686"/>
      </ac:txMk>
    </ac:txMkLst>
    <p188:pos x="3357428" y="396714"/>
    <p188:txBody>
      <a:bodyPr/>
      <a:lstStyle/>
      <a:p>
        <a:r>
          <a:rPr lang="fr-FR"/>
          <a:t>Les opinions et hypothèses doivent être atténuées : Ex. : « selon notre opinion », « selon nos analyses », « le fonds a pour objectif de… »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13.10.2025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https://www.gettyimages.de/detail/foto/blue-sky-and-clouds-reflected-in-modern-glass-lizenzfreies-bild/490747386?phrase=transparent%20glass%20building&amp;adppopup=true</a:t>
            </a:r>
          </a:p>
        </p:txBody>
      </p:sp>
      <p:sp>
        <p:nvSpPr>
          <p:cNvPr id="4" name="Slide Number Placeholder 3"/>
          <p:cNvSpPr>
            <a:spLocks noGrp="1"/>
          </p:cNvSpPr>
          <p:nvPr>
            <p:ph type="sldNum" sz="quarter" idx="5"/>
          </p:nvPr>
        </p:nvSpPr>
        <p:spPr/>
        <p:txBody>
          <a:bodyPr/>
          <a:lstStyle/>
          <a:p>
            <a:fld id="{C805F90D-07AF-4BA1-A2CA-951029B8F773}" type="slidenum">
              <a:rPr lang="en-US" smtClean="0"/>
              <a:t>2</a:t>
            </a:fld>
            <a:endParaRPr lang="en-US"/>
          </a:p>
        </p:txBody>
      </p:sp>
    </p:spTree>
    <p:extLst>
      <p:ext uri="{BB962C8B-B14F-4D97-AF65-F5344CB8AC3E}">
        <p14:creationId xmlns:p14="http://schemas.microsoft.com/office/powerpoint/2010/main" val="126964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Disposition personnalisée">
    <p:spTree>
      <p:nvGrpSpPr>
        <p:cNvPr id="1" name=""/>
        <p:cNvGrpSpPr/>
        <p:nvPr/>
      </p:nvGrpSpPr>
      <p:grpSpPr>
        <a:xfrm>
          <a:off x="0" y="0"/>
          <a:ext cx="0" cy="0"/>
          <a:chOff x="0" y="0"/>
          <a:chExt cx="0" cy="0"/>
        </a:xfrm>
      </p:grpSpPr>
      <p:sp>
        <p:nvSpPr>
          <p:cNvPr id="6" name="Espace réservé pour une image  5">
            <a:extLst>
              <a:ext uri="{FF2B5EF4-FFF2-40B4-BE49-F238E27FC236}">
                <a16:creationId xmlns:a16="http://schemas.microsoft.com/office/drawing/2014/main" id="{CAFA755C-155E-750A-590B-E6FBE6A45853}"/>
              </a:ext>
            </a:extLst>
          </p:cNvPr>
          <p:cNvSpPr>
            <a:spLocks noGrp="1"/>
          </p:cNvSpPr>
          <p:nvPr>
            <p:ph type="pic" sz="quarter" idx="10" hasCustomPrompt="1"/>
          </p:nvPr>
        </p:nvSpPr>
        <p:spPr>
          <a:xfrm>
            <a:off x="648000" y="720000"/>
            <a:ext cx="6263999" cy="4176000"/>
          </a:xfrm>
        </p:spPr>
        <p:txBody>
          <a:bodyPr lIns="0" anchor="ctr">
            <a:normAutofit/>
          </a:bodyPr>
          <a:lstStyle>
            <a:lvl1pPr marL="0" indent="0" algn="ctr">
              <a:buNone/>
              <a:defRPr sz="3000"/>
            </a:lvl1pPr>
          </a:lstStyle>
          <a:p>
            <a:r>
              <a:rPr lang="fr-FR" dirty="0"/>
              <a:t>Image</a:t>
            </a:r>
          </a:p>
        </p:txBody>
      </p:sp>
      <p:sp>
        <p:nvSpPr>
          <p:cNvPr id="2" name="object 37">
            <a:extLst>
              <a:ext uri="{FF2B5EF4-FFF2-40B4-BE49-F238E27FC236}">
                <a16:creationId xmlns:a16="http://schemas.microsoft.com/office/drawing/2014/main" id="{5E439451-93FE-B261-0E7B-2C8A359AD4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3" name="Textplatzhalter 34">
            <a:extLst>
              <a:ext uri="{FF2B5EF4-FFF2-40B4-BE49-F238E27FC236}">
                <a16:creationId xmlns:a16="http://schemas.microsoft.com/office/drawing/2014/main" id="{449A0533-AF67-769C-C110-AC64D32E4C8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57991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
        <p:nvSpPr>
          <p:cNvPr id="3" name="TextBox 2">
            <a:extLst>
              <a:ext uri="{FF2B5EF4-FFF2-40B4-BE49-F238E27FC236}">
                <a16:creationId xmlns:a16="http://schemas.microsoft.com/office/drawing/2014/main" id="{FEDDDC4D-7B18-30BB-E389-153A43A2CE13}"/>
              </a:ext>
            </a:extLst>
          </p:cNvPr>
          <p:cNvSpPr txBox="1"/>
          <p:nvPr userDrawn="1">
            <p:extLst>
              <p:ext uri="{1162E1C5-73C7-4A58-AE30-91384D911F3F}">
                <p184:classification xmlns:p184="http://schemas.microsoft.com/office/powerpoint/2018/4/main" val="ftr"/>
              </p:ext>
            </p:extLst>
          </p:nvPr>
        </p:nvSpPr>
        <p:spPr>
          <a:xfrm>
            <a:off x="3615500" y="10507980"/>
            <a:ext cx="347662" cy="121920"/>
          </a:xfrm>
          <a:prstGeom prst="rect">
            <a:avLst/>
          </a:prstGeom>
        </p:spPr>
        <p:txBody>
          <a:bodyPr horzOverflow="overflow" lIns="0" tIns="0" rIns="0" bIns="0">
            <a:spAutoFit/>
          </a:bodyPr>
          <a:lstStyle/>
          <a:p>
            <a:pPr algn="l"/>
            <a:r>
              <a:rPr lang="fr-FR" sz="8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 id="2147483726" r:id="rId15"/>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jpe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microsoft.com/office/2018/10/relationships/comments" Target="../comments/modernComment_13B_C556D1B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jpe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3.emf"/><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3.png"/><Relationship Id="rId7"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chart" Target="../charts/chart1.xml"/><Relationship Id="rId5" Type="http://schemas.openxmlformats.org/officeDocument/2006/relationships/image" Target="../media/image3.emf"/><Relationship Id="rId4" Type="http://schemas.microsoft.com/office/2007/relationships/hdphoto" Target="../media/hdphoto2.wdp"/><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863105"/>
            <a:ext cx="2160000" cy="138499"/>
          </a:xfrm>
        </p:spPr>
        <p:txBody>
          <a:bodyPr/>
          <a:lstStyle/>
          <a:p>
            <a:r>
              <a:rPr kumimoji="0" lang="en-US" sz="1000" b="0" i="0" u="none" strike="noStrike" kern="1200" cap="all" spc="0" normalizeH="0" baseline="0" noProof="0" dirty="0">
                <a:ln>
                  <a:noFill/>
                </a:ln>
                <a:solidFill>
                  <a:srgbClr val="000000"/>
                </a:solidFill>
                <a:effectLst/>
                <a:uLnTx/>
                <a:uFillTx/>
                <a:latin typeface="Lato Light"/>
                <a:ea typeface="+mn-ea"/>
                <a:cs typeface="+mn-cs"/>
              </a:rPr>
              <a:t>October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a:t>
            </a:r>
            <a:r>
              <a:rPr lang="en-US" dirty="0"/>
              <a:t> 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endParaRPr lang="en-US" baseline="30000" dirty="0"/>
          </a:p>
          <a:p>
            <a:pPr algn="just"/>
            <a:r>
              <a:rPr lang="en-US" dirty="0"/>
              <a:t>Source: ODDO BHF AM | Data as of 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2052"/>
            <a:ext cx="6130249" cy="443198"/>
          </a:xfrm>
        </p:spPr>
        <p:txBody>
          <a:bodyPr/>
          <a:lstStyle/>
          <a:p>
            <a:r>
              <a:rPr lang="en-US" sz="1200" b="1" dirty="0">
                <a:solidFill>
                  <a:srgbClr val="FF0000"/>
                </a:solidFill>
                <a:latin typeface="+mj-lt"/>
              </a:rPr>
              <a:t>Main Risks </a:t>
            </a:r>
            <a:r>
              <a:rPr lang="en-US" b="1" dirty="0">
                <a:latin typeface="+mj-lt"/>
              </a:rPr>
              <a:t>:</a:t>
            </a:r>
            <a:r>
              <a:rPr lang="en-US" dirty="0">
                <a:latin typeface="+mj-lt"/>
              </a:rPr>
              <a:t> </a:t>
            </a:r>
            <a:r>
              <a:rPr lang="en-GB" dirty="0">
                <a:latin typeface="+mj-lt"/>
              </a:rPr>
              <a:t>ODDO BHF US Equity Active UCITS ETF</a:t>
            </a:r>
            <a:r>
              <a:rPr lang="en-US" dirty="0">
                <a:latin typeface="+mj-lt"/>
              </a:rPr>
              <a:t> is principally exposed to the following risks: </a:t>
            </a:r>
            <a:r>
              <a:rPr lang="en-GB" dirty="0">
                <a:latin typeface="+mj-lt"/>
              </a:rPr>
              <a:t>Investment Strategy Risk, Active Management Risk, Quantitative Model Risk, Secondary Market Trading Risk, Concentration Risk. </a:t>
            </a:r>
            <a:r>
              <a:rPr lang="fr-FR" dirty="0">
                <a:latin typeface="+mj-lt"/>
              </a:rPr>
              <a:t>For more details about risks, please refer to page 5 of this document</a:t>
            </a:r>
            <a:endParaRPr lang="en-US" dirty="0">
              <a:latin typeface="+mj-lt"/>
            </a:endParaRPr>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GB" dirty="0">
                <a:solidFill>
                  <a:schemeClr val="tx1"/>
                </a:solidFill>
              </a:rPr>
              <a:t>ODDO BHF US Equity Active UCITS ETF</a:t>
            </a:r>
            <a:r>
              <a:rPr lang="en-US" dirty="0">
                <a:solidFill>
                  <a:schemeClr val="tx1"/>
                </a:solidFill>
              </a:rPr>
              <a:t> – October</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665163"/>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US Equity Active UCITS ETF</a:t>
            </a:r>
          </a:p>
          <a:p>
            <a:pPr marL="0" marR="0" lvl="0" indent="0" algn="l" defTabSz="566792" rtl="0" eaLnBrk="1" fontAlgn="auto" latinLnBrk="0" hangingPunct="1">
              <a:lnSpc>
                <a:spcPct val="90000"/>
              </a:lnSpc>
              <a:spcBef>
                <a:spcPts val="600"/>
              </a:spcBef>
              <a:spcAft>
                <a:spcPts val="0"/>
              </a:spcAft>
              <a:buClrTx/>
              <a:buSzTx/>
              <a:buFont typeface="Arial" panose="020B0604020202020204" pitchFamily="34" charset="0"/>
              <a:buNone/>
              <a:tabLst/>
              <a:defRPr/>
            </a:pPr>
            <a:r>
              <a:rPr lang="en-GB" cap="none" spc="-20" dirty="0">
                <a:latin typeface="Libre Baskerville" panose="02000000000000000000" pitchFamily="2" charset="0"/>
              </a:rPr>
              <a:t>An investment solution aiming at investing efficiently in US equities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780207"/>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Launched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2025</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780207"/>
            <a:ext cx="17640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Assets under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 </a:t>
            </a:r>
            <a:r>
              <a:rPr lang="en-US" sz="3000" dirty="0">
                <a:solidFill>
                  <a:srgbClr val="55A185"/>
                </a:solidFill>
                <a:latin typeface="Libre Baskerville" panose="02000000000000000000" pitchFamily="2" charset="0"/>
              </a:rPr>
              <a:t>5</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4338547" y="816557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537018"/>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758558451"/>
              </p:ext>
            </p:extLst>
          </p:nvPr>
        </p:nvGraphicFramePr>
        <p:xfrm>
          <a:off x="2966947" y="817656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tx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bg1"/>
                    </a:solidFill>
                  </a:tcPr>
                </a:tc>
                <a:tc>
                  <a:txBody>
                    <a:bodyPr/>
                    <a:lstStyle/>
                    <a:p>
                      <a:pPr marL="0" algn="ctr" defTabSz="566792" rtl="0" eaLnBrk="1" latinLnBrk="0" hangingPunct="1"/>
                      <a:r>
                        <a:rPr lang="fr-FR" sz="800" b="1" kern="1200" dirty="0">
                          <a:solidFill>
                            <a:schemeClr val="bg1"/>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6"/>
                    </a:solid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73101" y="5125361"/>
            <a:ext cx="6158223"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Key features</a:t>
            </a: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497873" y="4584700"/>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Libre Baskerville" panose="02000000000000000000" pitchFamily="2" charset="0"/>
              </a:rPr>
              <a:t>The active ETF offers investors an efficient access to the growth potential of US equities through a disciplined, quantitative strategy built on momentum.</a:t>
            </a:r>
          </a:p>
        </p:txBody>
      </p:sp>
      <p:sp>
        <p:nvSpPr>
          <p:cNvPr id="10" name="ZoneTexte 57">
            <a:extLst>
              <a:ext uri="{FF2B5EF4-FFF2-40B4-BE49-F238E27FC236}">
                <a16:creationId xmlns:a16="http://schemas.microsoft.com/office/drawing/2014/main" id="{B01256D8-3003-A65D-F451-810A38CCBB99}"/>
              </a:ext>
            </a:extLst>
          </p:cNvPr>
          <p:cNvSpPr txBox="1"/>
          <p:nvPr/>
        </p:nvSpPr>
        <p:spPr>
          <a:xfrm>
            <a:off x="680767" y="5434803"/>
            <a:ext cx="6223748" cy="1664497"/>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US equity focus: </a:t>
            </a:r>
            <a:r>
              <a:rPr lang="en-US" sz="1100" dirty="0">
                <a:latin typeface="Lato" panose="020F0502020204030203" pitchFamily="34" charset="0"/>
              </a:rPr>
              <a:t>the fund invests mainly in a dynamic universe of US companies from the S&amp;P 500, across sectors and industries</a:t>
            </a: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Proprietary quantitative model: </a:t>
            </a:r>
            <a:r>
              <a:rPr lang="en-US" sz="1100" dirty="0">
                <a:latin typeface="Lato" panose="020F0502020204030203" pitchFamily="34" charset="0"/>
              </a:rPr>
              <a:t>the investment process is driven by a smart momentum strategy </a:t>
            </a:r>
            <a:r>
              <a:rPr lang="en-US" sz="1100" dirty="0" err="1">
                <a:latin typeface="Lato" panose="020F0502020204030203" pitchFamily="34" charset="0"/>
              </a:rPr>
              <a:t>analysing</a:t>
            </a:r>
            <a:r>
              <a:rPr lang="en-US" sz="1100" dirty="0">
                <a:latin typeface="Lato" panose="020F0502020204030203" pitchFamily="34" charset="0"/>
              </a:rPr>
              <a:t> extensive historical data with to goal to detect stable trends in the market</a:t>
            </a:r>
            <a:endParaRPr lang="en-US" altLang="fr-FR" sz="1100" dirty="0">
              <a:highlight>
                <a:srgbClr val="FFFF00"/>
              </a:highlight>
              <a:latin typeface="Lato" panose="020F0502020204030203" pitchFamily="34" charset="0"/>
            </a:endParaRP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Disciplined approach: </a:t>
            </a:r>
            <a:r>
              <a:rPr lang="en-US" sz="1100" dirty="0">
                <a:latin typeface="Lato" panose="020F0502020204030203" pitchFamily="34" charset="0"/>
              </a:rPr>
              <a:t>by relying on a rule-based model rather than discretionary judgment, the fund avoids emotional biases and ensures consistency across market cycles</a:t>
            </a:r>
          </a:p>
          <a:p>
            <a:pPr marL="171450" indent="-171450" algn="just">
              <a:spcAft>
                <a:spcPts val="600"/>
              </a:spcAft>
              <a:buClr>
                <a:schemeClr val="accent1"/>
              </a:buClr>
              <a:buSzPct val="100000"/>
              <a:buFont typeface="Arial" panose="020B0604020202020204" pitchFamily="34" charset="0"/>
              <a:buChar char="•"/>
            </a:pPr>
            <a:r>
              <a:rPr lang="en-US" sz="1100" b="1" dirty="0">
                <a:latin typeface="Lato" panose="020F0502020204030203" pitchFamily="34" charset="0"/>
              </a:rPr>
              <a:t>Diversification &amp; risk management: </a:t>
            </a:r>
            <a:r>
              <a:rPr lang="en-US" sz="1100" dirty="0">
                <a:latin typeface="Lato" panose="020F0502020204030203" pitchFamily="34" charset="0"/>
              </a:rPr>
              <a:t>The portfolio construction process involves a strong focus on diversification and risk management by applying various constraints</a:t>
            </a:r>
          </a:p>
          <a:p>
            <a:pPr marL="171450" indent="-171450" algn="just">
              <a:spcAft>
                <a:spcPts val="600"/>
              </a:spcAft>
              <a:buClr>
                <a:schemeClr val="accent1"/>
              </a:buClr>
              <a:buSzPct val="100000"/>
              <a:buFont typeface="Arial" panose="020B0604020202020204" pitchFamily="34" charset="0"/>
              <a:buChar char="•"/>
            </a:pPr>
            <a:r>
              <a:rPr lang="en-US" sz="1100" b="1" dirty="0">
                <a:latin typeface="Lato" panose="020F0502020204030203" pitchFamily="34" charset="0"/>
              </a:rPr>
              <a:t>Cost-Efficiency: </a:t>
            </a:r>
            <a:r>
              <a:rPr lang="en-US" sz="1100" dirty="0">
                <a:latin typeface="Lato" panose="020F0502020204030203" pitchFamily="34" charset="0"/>
              </a:rPr>
              <a:t>Enjoy a cost-effective, actively managed equity solution to achieve long term capital growth</a:t>
            </a:r>
          </a:p>
          <a:p>
            <a:pPr marL="171450" indent="-171450" algn="just">
              <a:spcAft>
                <a:spcPts val="600"/>
              </a:spcAft>
              <a:buSzPct val="70000"/>
              <a:buFont typeface="Wingdings" panose="05000000000000000000" pitchFamily="2" charset="2"/>
              <a:buChar char="§"/>
            </a:pP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599367"/>
            <a:ext cx="2857962" cy="325256"/>
          </a:xfrm>
          <a:prstGeom prst="rect">
            <a:avLst/>
          </a:pr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CHARACTERISTICS OF THE FUND</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1241597025"/>
              </p:ext>
            </p:extLst>
          </p:nvPr>
        </p:nvGraphicFramePr>
        <p:xfrm>
          <a:off x="661491" y="7897812"/>
          <a:ext cx="6256559" cy="477838"/>
        </p:xfrm>
        <a:graphic>
          <a:graphicData uri="http://schemas.openxmlformats.org/drawingml/2006/table">
            <a:tbl>
              <a:tblPr firstRow="1" bandRow="1">
                <a:tableStyleId>{5C22544A-7EE6-4342-B048-85BDC9FD1C3A}</a:tableStyleId>
              </a:tblPr>
              <a:tblGrid>
                <a:gridCol w="2126159">
                  <a:extLst>
                    <a:ext uri="{9D8B030D-6E8A-4147-A177-3AD203B41FA5}">
                      <a16:colId xmlns:a16="http://schemas.microsoft.com/office/drawing/2014/main" val="860466313"/>
                    </a:ext>
                  </a:extLst>
                </a:gridCol>
                <a:gridCol w="12954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3110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Fund</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SFDR classification</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err="1">
                          <a:latin typeface="Lato Light" panose="020F0302020204030203" pitchFamily="34" charset="77"/>
                        </a:rPr>
                        <a:t>Summary</a:t>
                      </a:r>
                      <a:r>
                        <a:rPr lang="fr-FR" sz="900" b="0" i="0" dirty="0">
                          <a:latin typeface="Lato Light" panose="020F0302020204030203" pitchFamily="34" charset="77"/>
                        </a:rPr>
                        <a:t> </a:t>
                      </a:r>
                      <a:r>
                        <a:rPr lang="fr-FR" sz="900" b="0" i="0" dirty="0" err="1">
                          <a:latin typeface="Lato Light" panose="020F0302020204030203" pitchFamily="34" charset="77"/>
                        </a:rPr>
                        <a:t>risk</a:t>
                      </a:r>
                      <a:r>
                        <a:rPr lang="fr-FR" sz="900" b="0" i="0" dirty="0">
                          <a:latin typeface="Lato Light" panose="020F0302020204030203" pitchFamily="34" charset="77"/>
                        </a:rPr>
                        <a:t> </a:t>
                      </a:r>
                      <a:r>
                        <a:rPr lang="fr-FR" sz="900" b="0" i="0" dirty="0" err="1">
                          <a:latin typeface="Lato Light" panose="020F0302020204030203" pitchFamily="34" charset="77"/>
                        </a:rPr>
                        <a:t>indicator</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Morningstar </a:t>
                      </a:r>
                      <a:r>
                        <a:rPr lang="fr-FR" sz="900" b="0" i="0" kern="1200" dirty="0" err="1">
                          <a:solidFill>
                            <a:schemeClr val="lt1"/>
                          </a:solidFill>
                          <a:latin typeface="Lato Light" panose="020F0302020204030203" pitchFamily="34" charset="77"/>
                          <a:ea typeface="+mn-ea"/>
                          <a:cs typeface="+mn-cs"/>
                        </a:rPr>
                        <a:t>Category</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US </a:t>
                      </a:r>
                      <a:r>
                        <a:rPr lang="fr-FR" sz="900" b="0" i="0" kern="1200" dirty="0" err="1">
                          <a:solidFill>
                            <a:schemeClr val="dk1"/>
                          </a:solidFill>
                          <a:effectLst/>
                          <a:latin typeface="Lato Semibold" panose="020F0502020204030203" pitchFamily="34" charset="77"/>
                          <a:ea typeface="+mn-ea"/>
                          <a:cs typeface="+mn-cs"/>
                        </a:rPr>
                        <a:t>Equity</a:t>
                      </a:r>
                      <a:r>
                        <a:rPr lang="fr-FR" sz="900" b="0" i="0" kern="1200" dirty="0">
                          <a:solidFill>
                            <a:schemeClr val="dk1"/>
                          </a:solidFill>
                          <a:effectLst/>
                          <a:latin typeface="Lato Semibold" panose="020F0502020204030203" pitchFamily="34" charset="77"/>
                          <a:ea typeface="+mn-ea"/>
                          <a:cs typeface="+mn-cs"/>
                        </a:rPr>
                        <a:t> Active UCITS ETF</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8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US Large-Cap Blend </a:t>
                      </a:r>
                      <a:r>
                        <a:rPr kumimoji="0" lang="fr-FR" sz="80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Equity</a:t>
                      </a:r>
                      <a:endParaRPr kumimoji="0" lang="fr-FR" sz="800" b="0" i="0" u="none" strike="noStrike" kern="1200" cap="none" spc="0" normalizeH="0" baseline="0" dirty="0">
                        <a:ln>
                          <a:noFill/>
                        </a:ln>
                        <a:solidFill>
                          <a:srgbClr val="000000"/>
                        </a:solidFill>
                        <a:effectLst/>
                        <a:uLnTx/>
                        <a:uFillTx/>
                        <a:latin typeface="Lato Light" panose="020F0302020204030203" pitchFamily="34" charset="77"/>
                        <a:ea typeface="+mn-ea"/>
                        <a:cs typeface="+mn-cs"/>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A9E62-ADAB-367A-D1E6-190D052301CE}"/>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72C8708C-63DF-8D18-4A6A-0A330E234494}"/>
              </a:ext>
            </a:extLst>
          </p:cNvPr>
          <p:cNvSpPr/>
          <p:nvPr/>
        </p:nvSpPr>
        <p:spPr>
          <a:xfrm>
            <a:off x="658155" y="6938130"/>
            <a:ext cx="6244293" cy="2904370"/>
          </a:xfrm>
          <a:prstGeom prst="rect">
            <a:avLst/>
          </a:prstGeom>
          <a:noFill/>
          <a:ln w="28575">
            <a:solidFill>
              <a:srgbClr val="B4CE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Blauer Himmel und Wolken sich in moderner Glas-Architektur">
            <a:extLst>
              <a:ext uri="{FF2B5EF4-FFF2-40B4-BE49-F238E27FC236}">
                <a16:creationId xmlns:a16="http://schemas.microsoft.com/office/drawing/2014/main" id="{8EB9E45B-DB31-2F27-6D39-DB50B7DB5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3" r="8520" b="39670"/>
          <a:stretch/>
        </p:blipFill>
        <p:spPr bwMode="auto">
          <a:xfrm>
            <a:off x="658157" y="701675"/>
            <a:ext cx="6249016" cy="3160575"/>
          </a:xfrm>
          <a:prstGeom prst="rect">
            <a:avLst/>
          </a:prstGeom>
          <a:noFill/>
          <a:extLst>
            <a:ext uri="{909E8E84-426E-40DD-AFC4-6F175D3DCCD1}">
              <a14:hiddenFill xmlns:a14="http://schemas.microsoft.com/office/drawing/2010/main">
                <a:solidFill>
                  <a:srgbClr val="FFFFFF"/>
                </a:solidFill>
              </a14:hiddenFill>
            </a:ext>
          </a:extLst>
        </p:spPr>
      </p:pic>
      <p:sp>
        <p:nvSpPr>
          <p:cNvPr id="38" name="object 6">
            <a:extLst>
              <a:ext uri="{FF2B5EF4-FFF2-40B4-BE49-F238E27FC236}">
                <a16:creationId xmlns:a16="http://schemas.microsoft.com/office/drawing/2014/main" id="{C61F4C9A-D3A6-91B8-418E-531924D4A5C4}"/>
              </a:ext>
            </a:extLst>
          </p:cNvPr>
          <p:cNvSpPr txBox="1"/>
          <p:nvPr/>
        </p:nvSpPr>
        <p:spPr>
          <a:xfrm>
            <a:off x="658157" y="10043220"/>
            <a:ext cx="6264000" cy="256480"/>
          </a:xfrm>
          <a:prstGeom prst="rect">
            <a:avLst/>
          </a:prstGeom>
        </p:spPr>
        <p:txBody>
          <a:bodyPr vert="horz" wrap="square" lIns="0" tIns="12700" rIns="0" bIns="0" rtlCol="0" anchor="b">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US" sz="800" b="1" i="0" u="none" strike="noStrike" kern="1200" cap="none" spc="0" normalizeH="0" baseline="0" noProof="0" dirty="0">
              <a:ln>
                <a:noFill/>
              </a:ln>
              <a:solidFill>
                <a:srgbClr val="272529"/>
              </a:solidFill>
              <a:effectLst/>
              <a:uLnTx/>
              <a:uFillTx/>
              <a:latin typeface="Lato-Semibold"/>
              <a:ea typeface="+mn-ea"/>
              <a:cs typeface="+mn-cs"/>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10" normalizeH="0" baseline="0" noProof="0" dirty="0">
                <a:ln>
                  <a:noFill/>
                </a:ln>
                <a:solidFill>
                  <a:srgbClr val="272529"/>
                </a:solidFill>
                <a:effectLst/>
                <a:uLnTx/>
                <a:uFillTx/>
                <a:latin typeface="Lato-Light"/>
                <a:ea typeface="+mn-ea"/>
                <a:cs typeface="Lato-Light"/>
              </a:rPr>
              <a:t>Source</a:t>
            </a:r>
            <a:r>
              <a:rPr kumimoji="0" sz="700" b="0" i="0" u="none" strike="noStrike" kern="1200" cap="none" spc="0" normalizeH="0" baseline="0" noProof="0" dirty="0">
                <a:ln>
                  <a:noFill/>
                </a:ln>
                <a:solidFill>
                  <a:srgbClr val="272529"/>
                </a:solidFill>
                <a:effectLst/>
                <a:uLnTx/>
                <a:uFillTx/>
                <a:latin typeface="Lato-Light"/>
                <a:ea typeface="+mn-ea"/>
                <a:cs typeface="Lato-Light"/>
              </a:rPr>
              <a:t>:</a:t>
            </a:r>
            <a:r>
              <a:rPr kumimoji="0" sz="700" b="0" i="0" u="none" strike="noStrike" kern="1200" cap="none" spc="-5" normalizeH="0" baseline="0" noProof="0" dirty="0">
                <a:ln>
                  <a:noFill/>
                </a:ln>
                <a:solidFill>
                  <a:srgbClr val="272529"/>
                </a:solidFill>
                <a:effectLst/>
                <a:uLnTx/>
                <a:uFillTx/>
                <a:latin typeface="Lato-Light"/>
                <a:ea typeface="+mn-ea"/>
                <a:cs typeface="Lato-Light"/>
              </a:rPr>
              <a:t> </a:t>
            </a:r>
            <a:r>
              <a:rPr kumimoji="0" sz="700" b="0" i="0" u="none" strike="noStrike" kern="1200" cap="none" spc="0" normalizeH="0" baseline="0" noProof="0" dirty="0">
                <a:ln>
                  <a:noFill/>
                </a:ln>
                <a:solidFill>
                  <a:srgbClr val="272529"/>
                </a:solidFill>
                <a:effectLst/>
                <a:uLnTx/>
                <a:uFillTx/>
                <a:latin typeface="Lato-Light"/>
                <a:ea typeface="+mn-ea"/>
                <a:cs typeface="Lato-Light"/>
              </a:rPr>
              <a:t>ODDO BHF AM</a:t>
            </a:r>
            <a:r>
              <a:rPr kumimoji="0" sz="700" b="0" i="0" u="none" strike="noStrike" kern="1200" cap="none" spc="-5" normalizeH="0" baseline="0" noProof="0" dirty="0">
                <a:ln>
                  <a:noFill/>
                </a:ln>
                <a:solidFill>
                  <a:srgbClr val="272529"/>
                </a:solidFill>
                <a:effectLst/>
                <a:uLnTx/>
                <a:uFillTx/>
                <a:latin typeface="Lato-Light"/>
                <a:ea typeface="+mn-ea"/>
                <a:cs typeface="Lato-Light"/>
              </a:rPr>
              <a:t> </a:t>
            </a:r>
            <a:r>
              <a:rPr kumimoji="0" lang="fr-FR" sz="700" b="0" i="0" u="none" strike="noStrike" kern="1200" cap="none" spc="0" normalizeH="0" baseline="0" noProof="0" dirty="0">
                <a:ln>
                  <a:noFill/>
                </a:ln>
                <a:solidFill>
                  <a:srgbClr val="272529"/>
                </a:solidFill>
                <a:effectLst/>
                <a:uLnTx/>
                <a:uFillTx/>
                <a:latin typeface="Lato-Light"/>
                <a:ea typeface="+mn-ea"/>
                <a:cs typeface="Lato-Light"/>
              </a:rPr>
              <a:t>SAS</a:t>
            </a:r>
            <a:endParaRPr kumimoji="0" sz="700" b="0" i="0" u="none" strike="noStrike" kern="1200" cap="none" spc="0" normalizeH="0" baseline="0" noProof="0" dirty="0">
              <a:ln>
                <a:noFill/>
              </a:ln>
              <a:solidFill>
                <a:srgbClr val="000000"/>
              </a:solidFill>
              <a:effectLst/>
              <a:uLnTx/>
              <a:uFillTx/>
              <a:latin typeface="Lato-Light"/>
              <a:ea typeface="+mn-ea"/>
              <a:cs typeface="Lato-Light"/>
            </a:endParaRPr>
          </a:p>
        </p:txBody>
      </p:sp>
      <p:sp>
        <p:nvSpPr>
          <p:cNvPr id="48" name="Rectangle 47">
            <a:extLst>
              <a:ext uri="{FF2B5EF4-FFF2-40B4-BE49-F238E27FC236}">
                <a16:creationId xmlns:a16="http://schemas.microsoft.com/office/drawing/2014/main" id="{1A0DDD97-B801-B69E-2BCA-3B51C4A6388A}"/>
              </a:ext>
            </a:extLst>
          </p:cNvPr>
          <p:cNvSpPr/>
          <p:nvPr/>
        </p:nvSpPr>
        <p:spPr>
          <a:xfrm>
            <a:off x="647999" y="2401491"/>
            <a:ext cx="3132000" cy="1797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Lato"/>
              <a:ea typeface="+mn-ea"/>
              <a:cs typeface="+mn-cs"/>
            </a:endParaRPr>
          </a:p>
        </p:txBody>
      </p:sp>
      <p:sp>
        <p:nvSpPr>
          <p:cNvPr id="49" name="Espace réservé du texte 2">
            <a:extLst>
              <a:ext uri="{FF2B5EF4-FFF2-40B4-BE49-F238E27FC236}">
                <a16:creationId xmlns:a16="http://schemas.microsoft.com/office/drawing/2014/main" id="{C0E06E19-A30E-FA75-26BA-6894D17EC7A5}"/>
              </a:ext>
            </a:extLst>
          </p:cNvPr>
          <p:cNvSpPr txBox="1">
            <a:spLocks/>
          </p:cNvSpPr>
          <p:nvPr/>
        </p:nvSpPr>
        <p:spPr>
          <a:xfrm>
            <a:off x="658157" y="2682444"/>
            <a:ext cx="3117016" cy="987856"/>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2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12700" marR="0" lvl="0" indent="0" algn="l" defTabSz="56679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Libre Baskerville" panose="02000000000000000000" pitchFamily="2" charset="0"/>
              </a:rPr>
              <a:t>Active ETFs</a:t>
            </a:r>
          </a:p>
          <a:p>
            <a:pPr marL="12700" lvl="0">
              <a:lnSpc>
                <a:spcPct val="100000"/>
              </a:lnSpc>
              <a:spcBef>
                <a:spcPts val="0"/>
              </a:spcBef>
              <a:defRPr/>
            </a:pPr>
            <a:r>
              <a:rPr lang="en-US" dirty="0">
                <a:latin typeface="Lato-Light"/>
              </a:rPr>
              <a:t>WHY ARE THEY APPEALING ?</a:t>
            </a:r>
            <a:endParaRPr lang="en-US" dirty="0">
              <a:latin typeface="Libre Baskerville" panose="02000000000000000000" pitchFamily="2" charset="0"/>
            </a:endParaRPr>
          </a:p>
        </p:txBody>
      </p:sp>
      <p:sp>
        <p:nvSpPr>
          <p:cNvPr id="2" name="ZoneTexte 9">
            <a:extLst>
              <a:ext uri="{FF2B5EF4-FFF2-40B4-BE49-F238E27FC236}">
                <a16:creationId xmlns:a16="http://schemas.microsoft.com/office/drawing/2014/main" id="{3009F3C9-8EC9-971F-2AAF-53F36BBA11BF}"/>
              </a:ext>
            </a:extLst>
          </p:cNvPr>
          <p:cNvSpPr txBox="1"/>
          <p:nvPr/>
        </p:nvSpPr>
        <p:spPr>
          <a:xfrm>
            <a:off x="644525" y="4295714"/>
            <a:ext cx="6262648" cy="1290610"/>
          </a:xfrm>
          <a:prstGeom prst="rect">
            <a:avLst/>
          </a:prstGeom>
          <a:noFill/>
        </p:spPr>
        <p:txBody>
          <a:bodyPr wrap="square" rtlCol="0">
            <a:spAutoFit/>
          </a:bodyPr>
          <a:lstStyle/>
          <a:p>
            <a:pPr marL="171450" indent="-171450" algn="just">
              <a:lnSpc>
                <a:spcPct val="107000"/>
              </a:lnSpc>
              <a:spcBef>
                <a:spcPts val="1200"/>
              </a:spcBef>
              <a:buClr>
                <a:schemeClr val="accent1"/>
              </a:buClr>
              <a:buFont typeface="Wingdings" panose="05000000000000000000" pitchFamily="2" charset="2"/>
              <a:buChar char="§"/>
            </a:pPr>
            <a:r>
              <a:rPr lang="en-US" sz="1100" dirty="0"/>
              <a:t>An active ETF is an </a:t>
            </a:r>
            <a:r>
              <a:rPr lang="en-US" sz="1100" b="1" dirty="0"/>
              <a:t>exchange-traded fund that is actively managed</a:t>
            </a:r>
          </a:p>
          <a:p>
            <a:pPr marL="171450" indent="-171450" algn="just">
              <a:lnSpc>
                <a:spcPct val="107000"/>
              </a:lnSpc>
              <a:spcBef>
                <a:spcPts val="1200"/>
              </a:spcBef>
              <a:buClr>
                <a:schemeClr val="accent1"/>
              </a:buClr>
              <a:buFont typeface="Wingdings" panose="05000000000000000000" pitchFamily="2" charset="2"/>
              <a:buChar char="§"/>
            </a:pPr>
            <a:r>
              <a:rPr lang="en-US" sz="1100" dirty="0"/>
              <a:t>A </a:t>
            </a:r>
            <a:r>
              <a:rPr lang="en-US" sz="1100" b="1" dirty="0"/>
              <a:t>variety of strategies can be placed into the ETF structure </a:t>
            </a:r>
            <a:r>
              <a:rPr lang="en-US" sz="1100" dirty="0"/>
              <a:t>to leverage its benefits, not just passive ones</a:t>
            </a:r>
          </a:p>
          <a:p>
            <a:pPr marL="171450" indent="-171450" algn="just">
              <a:lnSpc>
                <a:spcPct val="107000"/>
              </a:lnSpc>
              <a:spcBef>
                <a:spcPts val="1200"/>
              </a:spcBef>
              <a:buClr>
                <a:schemeClr val="accent1"/>
              </a:buClr>
              <a:buFont typeface="Wingdings" panose="05000000000000000000" pitchFamily="2" charset="2"/>
              <a:buChar char="§"/>
            </a:pPr>
            <a:r>
              <a:rPr lang="en-US" sz="1100" dirty="0"/>
              <a:t>Unlike passive ETFs which track a benchmark index, an </a:t>
            </a:r>
            <a:r>
              <a:rPr lang="en-US" sz="1100" b="1" dirty="0"/>
              <a:t>active ETF seeks to outperform the benchmark.</a:t>
            </a:r>
          </a:p>
        </p:txBody>
      </p:sp>
      <p:sp>
        <p:nvSpPr>
          <p:cNvPr id="3" name="Textfeld 6">
            <a:extLst>
              <a:ext uri="{FF2B5EF4-FFF2-40B4-BE49-F238E27FC236}">
                <a16:creationId xmlns:a16="http://schemas.microsoft.com/office/drawing/2014/main" id="{BA569573-E9BF-A6EF-0793-074D4C1020B1}"/>
              </a:ext>
            </a:extLst>
          </p:cNvPr>
          <p:cNvSpPr txBox="1"/>
          <p:nvPr/>
        </p:nvSpPr>
        <p:spPr>
          <a:xfrm>
            <a:off x="658156" y="3898900"/>
            <a:ext cx="6244293" cy="323165"/>
          </a:xfrm>
          <a:prstGeom prst="rect">
            <a:avLst/>
          </a:prstGeom>
        </p:spPr>
        <p:txBody>
          <a:bodyPr vert="horz" wrap="square" lIns="0" tIns="12700" rIns="0" bIns="0" rtlCol="0">
            <a:spAutoFit/>
          </a:bodyPr>
          <a:lstStyle>
            <a:defPPr>
              <a:defRPr lang="fr-FR"/>
            </a:defPPr>
            <a:lvl1pPr marL="12700" marR="0" lvl="0" indent="0" fontAlgn="auto">
              <a:lnSpc>
                <a:spcPct val="100000"/>
              </a:lnSpc>
              <a:spcBef>
                <a:spcPts val="100"/>
              </a:spcBef>
              <a:spcAft>
                <a:spcPts val="0"/>
              </a:spcAft>
              <a:buClrTx/>
              <a:buSzTx/>
              <a:buFontTx/>
              <a:buNone/>
              <a:tabLst/>
              <a:defRPr sz="1500">
                <a:solidFill>
                  <a:srgbClr val="55A185"/>
                </a:solidFill>
                <a:latin typeface="Lato Light"/>
                <a:cs typeface="Lato-Light"/>
              </a:defRPr>
            </a:lvl1pPr>
          </a:lstStyle>
          <a:p>
            <a:r>
              <a:rPr lang="de-DE" dirty="0"/>
              <a:t>WHAT ARE ACTIVE ETFS?</a:t>
            </a:r>
          </a:p>
        </p:txBody>
      </p:sp>
      <p:grpSp>
        <p:nvGrpSpPr>
          <p:cNvPr id="25" name="Gruppieren 8">
            <a:extLst>
              <a:ext uri="{FF2B5EF4-FFF2-40B4-BE49-F238E27FC236}">
                <a16:creationId xmlns:a16="http://schemas.microsoft.com/office/drawing/2014/main" id="{8D2A6DFD-1C92-80F0-1666-C6D0BC80D849}"/>
              </a:ext>
            </a:extLst>
          </p:cNvPr>
          <p:cNvGrpSpPr/>
          <p:nvPr/>
        </p:nvGrpSpPr>
        <p:grpSpPr>
          <a:xfrm>
            <a:off x="1613672" y="5858618"/>
            <a:ext cx="4382638" cy="2146312"/>
            <a:chOff x="1765678" y="2374900"/>
            <a:chExt cx="4094225" cy="2143954"/>
          </a:xfrm>
          <a:effectLst/>
        </p:grpSpPr>
        <p:sp>
          <p:nvSpPr>
            <p:cNvPr id="26" name="Freihandform: Form 10">
              <a:extLst>
                <a:ext uri="{FF2B5EF4-FFF2-40B4-BE49-F238E27FC236}">
                  <a16:creationId xmlns:a16="http://schemas.microsoft.com/office/drawing/2014/main" id="{187455D2-59D6-8CFB-E3BB-87A29D778DD6}"/>
                </a:ext>
              </a:extLst>
            </p:cNvPr>
            <p:cNvSpPr/>
            <p:nvPr/>
          </p:nvSpPr>
          <p:spPr>
            <a:xfrm>
              <a:off x="3421272" y="2709871"/>
              <a:ext cx="783040" cy="1474011"/>
            </a:xfrm>
            <a:custGeom>
              <a:avLst/>
              <a:gdLst>
                <a:gd name="connsiteX0" fmla="*/ 339326 w 678651"/>
                <a:gd name="connsiteY0" fmla="*/ 0 h 1624714"/>
                <a:gd name="connsiteX1" fmla="*/ 343874 w 678651"/>
                <a:gd name="connsiteY1" fmla="*/ 4134 h 1624714"/>
                <a:gd name="connsiteX2" fmla="*/ 678651 w 678651"/>
                <a:gd name="connsiteY2" fmla="*/ 812357 h 1624714"/>
                <a:gd name="connsiteX3" fmla="*/ 343874 w 678651"/>
                <a:gd name="connsiteY3" fmla="*/ 1620580 h 1624714"/>
                <a:gd name="connsiteX4" fmla="*/ 339326 w 678651"/>
                <a:gd name="connsiteY4" fmla="*/ 1624714 h 1624714"/>
                <a:gd name="connsiteX5" fmla="*/ 334777 w 678651"/>
                <a:gd name="connsiteY5" fmla="*/ 1620580 h 1624714"/>
                <a:gd name="connsiteX6" fmla="*/ 0 w 678651"/>
                <a:gd name="connsiteY6" fmla="*/ 812357 h 1624714"/>
                <a:gd name="connsiteX7" fmla="*/ 334777 w 678651"/>
                <a:gd name="connsiteY7" fmla="*/ 4134 h 1624714"/>
                <a:gd name="connsiteX8" fmla="*/ 339326 w 678651"/>
                <a:gd name="connsiteY8" fmla="*/ 0 h 162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51" h="1624714">
                  <a:moveTo>
                    <a:pt x="339326" y="0"/>
                  </a:moveTo>
                  <a:lnTo>
                    <a:pt x="343874" y="4134"/>
                  </a:lnTo>
                  <a:cubicBezTo>
                    <a:pt x="550716" y="210977"/>
                    <a:pt x="678651" y="496727"/>
                    <a:pt x="678651" y="812357"/>
                  </a:cubicBezTo>
                  <a:cubicBezTo>
                    <a:pt x="678651" y="1127988"/>
                    <a:pt x="550716" y="1413738"/>
                    <a:pt x="343874" y="1620580"/>
                  </a:cubicBezTo>
                  <a:lnTo>
                    <a:pt x="339326" y="1624714"/>
                  </a:lnTo>
                  <a:lnTo>
                    <a:pt x="334777" y="1620580"/>
                  </a:lnTo>
                  <a:cubicBezTo>
                    <a:pt x="127935" y="1413738"/>
                    <a:pt x="0" y="1127988"/>
                    <a:pt x="0" y="812357"/>
                  </a:cubicBezTo>
                  <a:cubicBezTo>
                    <a:pt x="0" y="496727"/>
                    <a:pt x="127935" y="210977"/>
                    <a:pt x="334777" y="4134"/>
                  </a:cubicBezTo>
                  <a:lnTo>
                    <a:pt x="339326" y="0"/>
                  </a:lnTo>
                  <a:close/>
                </a:path>
              </a:pathLst>
            </a:custGeom>
            <a:solidFill>
              <a:schemeClr val="bg2">
                <a:lumMod val="9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dirty="0">
                  <a:solidFill>
                    <a:schemeClr val="tx1"/>
                  </a:solidFill>
                  <a:latin typeface="Libre Baskerville" panose="02000000000000000000" pitchFamily="2" charset="0"/>
                </a:rPr>
                <a:t>Active ETFs</a:t>
              </a:r>
            </a:p>
          </p:txBody>
        </p:sp>
        <p:sp>
          <p:nvSpPr>
            <p:cNvPr id="27" name="Freihandform: Form 12">
              <a:extLst>
                <a:ext uri="{FF2B5EF4-FFF2-40B4-BE49-F238E27FC236}">
                  <a16:creationId xmlns:a16="http://schemas.microsoft.com/office/drawing/2014/main" id="{5219DC11-D5D1-A381-27BF-6E35FA068F9F}"/>
                </a:ext>
              </a:extLst>
            </p:cNvPr>
            <p:cNvSpPr/>
            <p:nvPr/>
          </p:nvSpPr>
          <p:spPr>
            <a:xfrm>
              <a:off x="1765678" y="2374900"/>
              <a:ext cx="1973487" cy="2143954"/>
            </a:xfrm>
            <a:custGeom>
              <a:avLst/>
              <a:gdLst>
                <a:gd name="connsiteX0" fmla="*/ 1143000 w 1946675"/>
                <a:gd name="connsiteY0" fmla="*/ 0 h 2286000"/>
                <a:gd name="connsiteX1" fmla="*/ 1870054 w 1946675"/>
                <a:gd name="connsiteY1" fmla="*/ 261006 h 2286000"/>
                <a:gd name="connsiteX2" fmla="*/ 1946675 w 1946675"/>
                <a:gd name="connsiteY2" fmla="*/ 330643 h 2286000"/>
                <a:gd name="connsiteX3" fmla="*/ 1942126 w 1946675"/>
                <a:gd name="connsiteY3" fmla="*/ 334777 h 2286000"/>
                <a:gd name="connsiteX4" fmla="*/ 1607349 w 1946675"/>
                <a:gd name="connsiteY4" fmla="*/ 1143000 h 2286000"/>
                <a:gd name="connsiteX5" fmla="*/ 1942126 w 1946675"/>
                <a:gd name="connsiteY5" fmla="*/ 1951223 h 2286000"/>
                <a:gd name="connsiteX6" fmla="*/ 1946675 w 1946675"/>
                <a:gd name="connsiteY6" fmla="*/ 1955357 h 2286000"/>
                <a:gd name="connsiteX7" fmla="*/ 1870054 w 1946675"/>
                <a:gd name="connsiteY7" fmla="*/ 2024994 h 2286000"/>
                <a:gd name="connsiteX8" fmla="*/ 1143000 w 1946675"/>
                <a:gd name="connsiteY8" fmla="*/ 2286000 h 2286000"/>
                <a:gd name="connsiteX9" fmla="*/ 0 w 1946675"/>
                <a:gd name="connsiteY9" fmla="*/ 1143000 h 2286000"/>
                <a:gd name="connsiteX10" fmla="*/ 1143000 w 1946675"/>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5" h="2286000">
                  <a:moveTo>
                    <a:pt x="1143000" y="0"/>
                  </a:moveTo>
                  <a:cubicBezTo>
                    <a:pt x="1419177" y="0"/>
                    <a:pt x="1672476" y="97950"/>
                    <a:pt x="1870054" y="261006"/>
                  </a:cubicBezTo>
                  <a:lnTo>
                    <a:pt x="1946675" y="330643"/>
                  </a:lnTo>
                  <a:lnTo>
                    <a:pt x="1942126" y="334777"/>
                  </a:lnTo>
                  <a:cubicBezTo>
                    <a:pt x="1735284" y="541620"/>
                    <a:pt x="1607349" y="827370"/>
                    <a:pt x="1607349" y="1143000"/>
                  </a:cubicBezTo>
                  <a:cubicBezTo>
                    <a:pt x="1607349" y="1458631"/>
                    <a:pt x="1735284" y="1744381"/>
                    <a:pt x="1942126" y="1951223"/>
                  </a:cubicBezTo>
                  <a:lnTo>
                    <a:pt x="1946675" y="1955357"/>
                  </a:lnTo>
                  <a:lnTo>
                    <a:pt x="1870054" y="2024994"/>
                  </a:lnTo>
                  <a:cubicBezTo>
                    <a:pt x="1672476" y="2188050"/>
                    <a:pt x="1419177" y="2286000"/>
                    <a:pt x="1143000" y="2286000"/>
                  </a:cubicBezTo>
                  <a:cubicBezTo>
                    <a:pt x="511739" y="2286000"/>
                    <a:pt x="0" y="1774261"/>
                    <a:pt x="0" y="1143000"/>
                  </a:cubicBezTo>
                  <a:cubicBezTo>
                    <a:pt x="0" y="511739"/>
                    <a:pt x="511739" y="0"/>
                    <a:pt x="1143000" y="0"/>
                  </a:cubicBezTo>
                  <a:close/>
                </a:path>
              </a:pathLst>
            </a:custGeom>
            <a:solidFill>
              <a:schemeClr val="accent1"/>
            </a:solidFill>
            <a:ln>
              <a:noFill/>
            </a:ln>
          </p:spPr>
          <p:style>
            <a:lnRef idx="2">
              <a:schemeClr val="accent2">
                <a:shade val="15000"/>
              </a:schemeClr>
            </a:lnRef>
            <a:fillRef idx="1">
              <a:schemeClr val="accent2"/>
            </a:fillRef>
            <a:effectRef idx="0">
              <a:schemeClr val="accent2"/>
            </a:effectRef>
            <a:fontRef idx="minor">
              <a:schemeClr val="lt1"/>
            </a:fontRef>
          </p:style>
          <p:txBody>
            <a:bodyPr wrap="square" rtlCol="0" anchor="ctr">
              <a:noAutofit/>
            </a:bodyPr>
            <a:lstStyle/>
            <a:p>
              <a:pPr algn="ctr"/>
              <a:r>
                <a:rPr lang="en-US" sz="1200" cap="all" dirty="0"/>
                <a:t>Active </a:t>
              </a:r>
            </a:p>
            <a:p>
              <a:pPr algn="ctr"/>
              <a:r>
                <a:rPr lang="en-US" sz="1200" cap="all" dirty="0"/>
                <a:t>Management</a:t>
              </a:r>
            </a:p>
          </p:txBody>
        </p:sp>
        <p:sp>
          <p:nvSpPr>
            <p:cNvPr id="28" name="Freihandform: Form 14">
              <a:extLst>
                <a:ext uri="{FF2B5EF4-FFF2-40B4-BE49-F238E27FC236}">
                  <a16:creationId xmlns:a16="http://schemas.microsoft.com/office/drawing/2014/main" id="{A2965352-06FE-FD00-417C-E0FABC13952F}"/>
                </a:ext>
              </a:extLst>
            </p:cNvPr>
            <p:cNvSpPr/>
            <p:nvPr/>
          </p:nvSpPr>
          <p:spPr>
            <a:xfrm>
              <a:off x="3886417" y="2374900"/>
              <a:ext cx="1973486" cy="2143954"/>
            </a:xfrm>
            <a:custGeom>
              <a:avLst/>
              <a:gdLst>
                <a:gd name="connsiteX0" fmla="*/ 803674 w 1946674"/>
                <a:gd name="connsiteY0" fmla="*/ 0 h 2286000"/>
                <a:gd name="connsiteX1" fmla="*/ 1946674 w 1946674"/>
                <a:gd name="connsiteY1" fmla="*/ 1143000 h 2286000"/>
                <a:gd name="connsiteX2" fmla="*/ 803674 w 1946674"/>
                <a:gd name="connsiteY2" fmla="*/ 2286000 h 2286000"/>
                <a:gd name="connsiteX3" fmla="*/ 76620 w 1946674"/>
                <a:gd name="connsiteY3" fmla="*/ 2024994 h 2286000"/>
                <a:gd name="connsiteX4" fmla="*/ 0 w 1946674"/>
                <a:gd name="connsiteY4" fmla="*/ 1955357 h 2286000"/>
                <a:gd name="connsiteX5" fmla="*/ 4548 w 1946674"/>
                <a:gd name="connsiteY5" fmla="*/ 1951223 h 2286000"/>
                <a:gd name="connsiteX6" fmla="*/ 339325 w 1946674"/>
                <a:gd name="connsiteY6" fmla="*/ 1143000 h 2286000"/>
                <a:gd name="connsiteX7" fmla="*/ 4548 w 1946674"/>
                <a:gd name="connsiteY7" fmla="*/ 334777 h 2286000"/>
                <a:gd name="connsiteX8" fmla="*/ 0 w 1946674"/>
                <a:gd name="connsiteY8" fmla="*/ 330643 h 2286000"/>
                <a:gd name="connsiteX9" fmla="*/ 76620 w 1946674"/>
                <a:gd name="connsiteY9" fmla="*/ 261006 h 2286000"/>
                <a:gd name="connsiteX10" fmla="*/ 803674 w 1946674"/>
                <a:gd name="connsiteY10"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674" h="2286000">
                  <a:moveTo>
                    <a:pt x="803674" y="0"/>
                  </a:moveTo>
                  <a:cubicBezTo>
                    <a:pt x="1434935" y="0"/>
                    <a:pt x="1946674" y="511739"/>
                    <a:pt x="1946674" y="1143000"/>
                  </a:cubicBezTo>
                  <a:cubicBezTo>
                    <a:pt x="1946674" y="1774261"/>
                    <a:pt x="1434935" y="2286000"/>
                    <a:pt x="803674" y="2286000"/>
                  </a:cubicBezTo>
                  <a:cubicBezTo>
                    <a:pt x="527498" y="2286000"/>
                    <a:pt x="274198" y="2188050"/>
                    <a:pt x="76620" y="2024994"/>
                  </a:cubicBezTo>
                  <a:lnTo>
                    <a:pt x="0" y="1955357"/>
                  </a:lnTo>
                  <a:lnTo>
                    <a:pt x="4548" y="1951223"/>
                  </a:lnTo>
                  <a:cubicBezTo>
                    <a:pt x="211390" y="1744381"/>
                    <a:pt x="339325" y="1458631"/>
                    <a:pt x="339325" y="1143000"/>
                  </a:cubicBezTo>
                  <a:cubicBezTo>
                    <a:pt x="339325" y="827370"/>
                    <a:pt x="211390" y="541620"/>
                    <a:pt x="4548" y="334777"/>
                  </a:cubicBezTo>
                  <a:lnTo>
                    <a:pt x="0" y="330643"/>
                  </a:lnTo>
                  <a:lnTo>
                    <a:pt x="76620" y="261006"/>
                  </a:lnTo>
                  <a:cubicBezTo>
                    <a:pt x="274198" y="97950"/>
                    <a:pt x="527498" y="0"/>
                    <a:pt x="803674" y="0"/>
                  </a:cubicBezTo>
                  <a:close/>
                </a:path>
              </a:pathLst>
            </a:custGeom>
            <a:solidFill>
              <a:schemeClr val="accent6"/>
            </a:solidFill>
            <a:ln>
              <a:noFill/>
            </a:ln>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r>
                <a:rPr lang="en-US" sz="1200" cap="all" dirty="0"/>
                <a:t>ETF envelope </a:t>
              </a:r>
            </a:p>
            <a:p>
              <a:pPr algn="ctr"/>
              <a:r>
                <a:rPr lang="en-US" sz="1200" cap="all" dirty="0"/>
                <a:t>Benefits</a:t>
              </a:r>
            </a:p>
          </p:txBody>
        </p:sp>
      </p:grpSp>
      <p:sp>
        <p:nvSpPr>
          <p:cNvPr id="51" name="ZoneTexte 50">
            <a:extLst>
              <a:ext uri="{FF2B5EF4-FFF2-40B4-BE49-F238E27FC236}">
                <a16:creationId xmlns:a16="http://schemas.microsoft.com/office/drawing/2014/main" id="{9A57DDF1-8F22-4A5D-A467-9E7C51D32B65}"/>
              </a:ext>
            </a:extLst>
          </p:cNvPr>
          <p:cNvSpPr txBox="1"/>
          <p:nvPr/>
        </p:nvSpPr>
        <p:spPr>
          <a:xfrm>
            <a:off x="1111250" y="8233530"/>
            <a:ext cx="2614926" cy="1231106"/>
          </a:xfrm>
          <a:prstGeom prst="rect">
            <a:avLst/>
          </a:prstGeom>
          <a:noFill/>
        </p:spPr>
        <p:txBody>
          <a:bodyPr wrap="square" rtlCol="0">
            <a:spAutoFit/>
          </a:bodyPr>
          <a:lstStyle/>
          <a:p>
            <a:pPr algn="ctr" defTabSz="566792" fontAlgn="t">
              <a:spcAft>
                <a:spcPts val="1200"/>
              </a:spcAft>
            </a:pPr>
            <a:r>
              <a:rPr lang="en-US" sz="1100" b="1" cap="all" dirty="0">
                <a:solidFill>
                  <a:schemeClr val="accent1"/>
                </a:solidFill>
              </a:rPr>
              <a:t>Outperformance POTENTIAL</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Risk Management</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Flexibility </a:t>
            </a:r>
            <a:endParaRPr lang="fr-FR" sz="1100" b="1" cap="all" dirty="0">
              <a:solidFill>
                <a:schemeClr val="accent1"/>
              </a:solidFill>
            </a:endParaRPr>
          </a:p>
          <a:p>
            <a:pPr algn="ctr" defTabSz="566792" fontAlgn="t">
              <a:spcAft>
                <a:spcPts val="1200"/>
              </a:spcAft>
            </a:pPr>
            <a:r>
              <a:rPr lang="en-US" sz="1100" b="1" cap="all" dirty="0">
                <a:solidFill>
                  <a:schemeClr val="accent1"/>
                </a:solidFill>
              </a:rPr>
              <a:t>Integration of ESG</a:t>
            </a:r>
            <a:endParaRPr lang="fr-FR" sz="1100" b="1" cap="all" dirty="0">
              <a:solidFill>
                <a:schemeClr val="accent1"/>
              </a:solidFill>
            </a:endParaRPr>
          </a:p>
        </p:txBody>
      </p:sp>
      <p:sp>
        <p:nvSpPr>
          <p:cNvPr id="52" name="ZoneTexte 51">
            <a:extLst>
              <a:ext uri="{FF2B5EF4-FFF2-40B4-BE49-F238E27FC236}">
                <a16:creationId xmlns:a16="http://schemas.microsoft.com/office/drawing/2014/main" id="{64D9D258-0B80-5470-7237-9B658EDDECDC}"/>
              </a:ext>
            </a:extLst>
          </p:cNvPr>
          <p:cNvSpPr txBox="1"/>
          <p:nvPr/>
        </p:nvSpPr>
        <p:spPr>
          <a:xfrm>
            <a:off x="3778250" y="8233530"/>
            <a:ext cx="2614926" cy="1231106"/>
          </a:xfrm>
          <a:prstGeom prst="rect">
            <a:avLst/>
          </a:prstGeom>
          <a:noFill/>
        </p:spPr>
        <p:txBody>
          <a:bodyPr wrap="square" rtlCol="0">
            <a:spAutoFit/>
          </a:bodyPr>
          <a:lstStyle/>
          <a:p>
            <a:pPr algn="ctr" defTabSz="566792" fontAlgn="t">
              <a:spcAft>
                <a:spcPts val="1200"/>
              </a:spcAft>
            </a:pPr>
            <a:r>
              <a:rPr lang="en-US" sz="1100" b="1" cap="all" dirty="0">
                <a:solidFill>
                  <a:schemeClr val="accent6"/>
                </a:solidFill>
              </a:rPr>
              <a:t>Transparency</a:t>
            </a:r>
          </a:p>
          <a:p>
            <a:pPr algn="ctr" defTabSz="566792" fontAlgn="t">
              <a:spcAft>
                <a:spcPts val="1200"/>
              </a:spcAft>
            </a:pPr>
            <a:r>
              <a:rPr lang="en-US" sz="1100" b="1" cap="all" dirty="0">
                <a:solidFill>
                  <a:schemeClr val="accent6"/>
                </a:solidFill>
              </a:rPr>
              <a:t>accessibility</a:t>
            </a:r>
          </a:p>
          <a:p>
            <a:pPr algn="ctr" defTabSz="566792" fontAlgn="t">
              <a:spcAft>
                <a:spcPts val="1200"/>
              </a:spcAft>
            </a:pPr>
            <a:r>
              <a:rPr lang="en-US" sz="1100" b="1" cap="all" dirty="0">
                <a:solidFill>
                  <a:schemeClr val="accent6"/>
                </a:solidFill>
              </a:rPr>
              <a:t>Cost efficiency </a:t>
            </a:r>
          </a:p>
          <a:p>
            <a:pPr algn="ctr" defTabSz="566792" fontAlgn="t">
              <a:spcAft>
                <a:spcPts val="1200"/>
              </a:spcAft>
            </a:pPr>
            <a:r>
              <a:rPr lang="en-US" sz="1100" b="1" cap="all" dirty="0">
                <a:solidFill>
                  <a:schemeClr val="accent6"/>
                </a:solidFill>
              </a:rPr>
              <a:t>FLEXIBLITY</a:t>
            </a:r>
          </a:p>
        </p:txBody>
      </p:sp>
      <p:sp>
        <p:nvSpPr>
          <p:cNvPr id="5" name="Textplatzhalter 6">
            <a:extLst>
              <a:ext uri="{FF2B5EF4-FFF2-40B4-BE49-F238E27FC236}">
                <a16:creationId xmlns:a16="http://schemas.microsoft.com/office/drawing/2014/main" id="{6BB061E2-293E-921F-5BA4-43F98D1BD1FE}"/>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t>ODDO BHF US Equity Active UCITS ETF</a:t>
            </a:r>
            <a:r>
              <a:rPr lang="fr-FR" dirty="0"/>
              <a:t> – </a:t>
            </a:r>
            <a:r>
              <a:rPr lang="fr-FR" dirty="0" err="1"/>
              <a:t>October</a:t>
            </a:r>
            <a:r>
              <a:rPr lang="fr-FR" dirty="0"/>
              <a:t> 2025</a:t>
            </a:r>
            <a:endParaRPr lang="de-DE" dirty="0"/>
          </a:p>
        </p:txBody>
      </p:sp>
    </p:spTree>
    <p:extLst>
      <p:ext uri="{BB962C8B-B14F-4D97-AF65-F5344CB8AC3E}">
        <p14:creationId xmlns:p14="http://schemas.microsoft.com/office/powerpoint/2010/main" val="191294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60055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pPr>
              <a:defRPr/>
            </a:pPr>
            <a:r>
              <a:rPr lang="en-US" sz="1200" b="1" dirty="0"/>
              <a:t>These examples are no investment recommendations.</a:t>
            </a:r>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50" y="1653378"/>
            <a:ext cx="6553200" cy="830997"/>
          </a:xfrm>
          <a:prstGeom prst="rect">
            <a:avLst/>
          </a:prstGeom>
          <a:noFill/>
        </p:spPr>
        <p:txBody>
          <a:bodyPr wrap="square" rtlCol="0">
            <a:spAutoFit/>
          </a:bodyPr>
          <a:lstStyle/>
          <a:p>
            <a:r>
              <a:rPr lang="en-US" sz="2400" cap="all" dirty="0">
                <a:solidFill>
                  <a:schemeClr val="bg1"/>
                </a:solidFill>
                <a:latin typeface="+mj-lt"/>
              </a:rPr>
              <a:t>A key component of any equity portfolio</a:t>
            </a:r>
          </a:p>
        </p:txBody>
      </p:sp>
      <p:sp>
        <p:nvSpPr>
          <p:cNvPr id="33" name="Textfeld 32">
            <a:extLst>
              <a:ext uri="{FF2B5EF4-FFF2-40B4-BE49-F238E27FC236}">
                <a16:creationId xmlns:a16="http://schemas.microsoft.com/office/drawing/2014/main" id="{78F48B44-C9A1-A59C-5A3D-9EAFC24005F5}"/>
              </a:ext>
            </a:extLst>
          </p:cNvPr>
          <p:cNvSpPr txBox="1"/>
          <p:nvPr/>
        </p:nvSpPr>
        <p:spPr>
          <a:xfrm>
            <a:off x="501650" y="1308100"/>
            <a:ext cx="6553200" cy="461665"/>
          </a:xfrm>
          <a:prstGeom prst="rect">
            <a:avLst/>
          </a:prstGeom>
          <a:noFill/>
        </p:spPr>
        <p:txBody>
          <a:bodyPr wrap="square" rtlCol="0">
            <a:spAutoFit/>
          </a:bodyPr>
          <a:lstStyle/>
          <a:p>
            <a:r>
              <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Why invest in the USA? </a:t>
            </a: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t>ODDO BHF US Equity Active UCITS ETF</a:t>
            </a:r>
            <a:r>
              <a:rPr lang="fr-FR" dirty="0"/>
              <a:t> – </a:t>
            </a:r>
            <a:r>
              <a:rPr lang="fr-FR" dirty="0" err="1"/>
              <a:t>October</a:t>
            </a:r>
            <a:r>
              <a:rPr lang="fr-FR" dirty="0"/>
              <a:t>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World’s largest economy</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GB" sz="1100" dirty="0">
                <a:solidFill>
                  <a:schemeClr val="tx1"/>
                </a:solidFill>
              </a:rPr>
              <a:t>Home to </a:t>
            </a:r>
            <a:r>
              <a:rPr lang="en-GB" sz="1100" b="1" dirty="0">
                <a:solidFill>
                  <a:schemeClr val="tx1"/>
                </a:solidFill>
              </a:rPr>
              <a:t>many world-leading technology companies and innovative start-ups.</a:t>
            </a:r>
          </a:p>
          <a:p>
            <a:pPr algn="ctr">
              <a:buClr>
                <a:schemeClr val="tx1"/>
              </a:buClr>
            </a:pPr>
            <a:r>
              <a:rPr lang="en-GB" sz="1100" dirty="0">
                <a:solidFill>
                  <a:schemeClr val="tx1"/>
                </a:solidFill>
              </a:rPr>
              <a:t>Access to </a:t>
            </a:r>
            <a:r>
              <a:rPr lang="en-GB" sz="1100" b="1" dirty="0">
                <a:solidFill>
                  <a:schemeClr val="tx1"/>
                </a:solidFill>
              </a:rPr>
              <a:t>big success stories from both the new and old economy</a:t>
            </a: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Major Financial Market</a:t>
            </a: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&amp;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Sheer Size of the Country</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6">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Historically attractive performance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a:t>
            </a:r>
            <a:r>
              <a:rPr lang="en-US" sz="1200" b="1" dirty="0">
                <a:solidFill>
                  <a:schemeClr val="tx1"/>
                </a:solidFill>
              </a:rPr>
              <a:t>technology sector globally</a:t>
            </a: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Successful companies from </a:t>
            </a:r>
            <a:r>
              <a:rPr lang="en-US" sz="1200" b="1" dirty="0">
                <a:solidFill>
                  <a:schemeClr val="tx1"/>
                </a:solidFill>
              </a:rPr>
              <a:t>various sectors</a:t>
            </a:r>
            <a:r>
              <a:rPr lang="en-US" sz="1200" dirty="0">
                <a:solidFill>
                  <a:schemeClr val="tx1"/>
                </a:solidFill>
              </a:rPr>
              <a:t> showcase the </a:t>
            </a:r>
            <a:r>
              <a:rPr lang="en-US" sz="1200" b="1" dirty="0">
                <a:solidFill>
                  <a:schemeClr val="tx1"/>
                </a:solidFill>
              </a:rPr>
              <a:t>diversity of the US market</a:t>
            </a: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6844" y="7988596"/>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2507" y="7816970"/>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82448" y="8275740"/>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27360" y="8619737"/>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64742" y="8935695"/>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88131" y="8258193"/>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227" y="8571782"/>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1322" y="8568634"/>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907" y="8740944"/>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6">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Data as of 31/08/2025 </a:t>
            </a:r>
          </a:p>
        </p:txBody>
      </p:sp>
    </p:spTree>
    <p:extLst>
      <p:ext uri="{BB962C8B-B14F-4D97-AF65-F5344CB8AC3E}">
        <p14:creationId xmlns:p14="http://schemas.microsoft.com/office/powerpoint/2010/main" val="331080133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EAA7-9145-18F1-D3CD-32D0B13CA8B9}"/>
            </a:ext>
          </a:extLst>
        </p:cNvPr>
        <p:cNvGrpSpPr/>
        <p:nvPr/>
      </p:nvGrpSpPr>
      <p:grpSpPr>
        <a:xfrm>
          <a:off x="0" y="0"/>
          <a:ext cx="0" cy="0"/>
          <a:chOff x="0" y="0"/>
          <a:chExt cx="0" cy="0"/>
        </a:xfrm>
      </p:grpSpPr>
      <p:pic>
        <p:nvPicPr>
          <p:cNvPr id="32" name="object 2">
            <a:extLst>
              <a:ext uri="{FF2B5EF4-FFF2-40B4-BE49-F238E27FC236}">
                <a16:creationId xmlns:a16="http://schemas.microsoft.com/office/drawing/2014/main" id="{110D5009-35DD-96D1-AA5A-3C7D9E12B286}"/>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7886704"/>
            <a:ext cx="7559992" cy="2805298"/>
          </a:xfrm>
          <a:prstGeom prst="rect">
            <a:avLst/>
          </a:prstGeom>
        </p:spPr>
      </p:pic>
      <p:sp>
        <p:nvSpPr>
          <p:cNvPr id="43" name="object 10">
            <a:extLst>
              <a:ext uri="{FF2B5EF4-FFF2-40B4-BE49-F238E27FC236}">
                <a16:creationId xmlns:a16="http://schemas.microsoft.com/office/drawing/2014/main" id="{E933AE7B-FB6E-DC1D-95FE-1099BCD796E8}"/>
              </a:ext>
            </a:extLst>
          </p:cNvPr>
          <p:cNvSpPr/>
          <p:nvPr/>
        </p:nvSpPr>
        <p:spPr>
          <a:xfrm>
            <a:off x="3893950" y="3114379"/>
            <a:ext cx="3160900" cy="2969161"/>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FAC2CC6D-CD9F-B77E-EB44-00FFA0C01A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1"/>
            <a:ext cx="7588250" cy="2320796"/>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8D5804A1-C161-C84A-6E11-AC0EEB10B5FC}"/>
              </a:ext>
            </a:extLst>
          </p:cNvPr>
          <p:cNvSpPr>
            <a:spLocks noGrp="1"/>
          </p:cNvSpPr>
          <p:nvPr>
            <p:ph type="body" sz="quarter" idx="14"/>
          </p:nvPr>
        </p:nvSpPr>
        <p:spPr>
          <a:xfrm>
            <a:off x="654050" y="9973493"/>
            <a:ext cx="6264000" cy="193899"/>
          </a:xfrm>
        </p:spPr>
        <p:txBody>
          <a:bodyPr/>
          <a:lstStyle/>
          <a:p>
            <a:br>
              <a:rPr lang="en-US" dirty="0">
                <a:solidFill>
                  <a:schemeClr val="bg1"/>
                </a:solidFill>
              </a:rPr>
            </a:br>
            <a:r>
              <a:rPr lang="en-US" dirty="0">
                <a:solidFill>
                  <a:schemeClr val="bg1"/>
                </a:solidFill>
              </a:rPr>
              <a:t>Source: ODDO BHF AM</a:t>
            </a:r>
            <a:r>
              <a:rPr kumimoji="0" lang="de-DE" sz="700" b="0" i="0" u="none" strike="noStrike" kern="1200" cap="none" spc="0" normalizeH="0" baseline="0" dirty="0">
                <a:ln>
                  <a:noFill/>
                </a:ln>
                <a:solidFill>
                  <a:schemeClr val="bg1"/>
                </a:solidFill>
                <a:effectLst/>
                <a:uLnTx/>
                <a:uFillTx/>
                <a:latin typeface="Lato" panose="020F0502020204030203" pitchFamily="34" charset="0"/>
              </a:rPr>
              <a:t>, Bloomberg,</a:t>
            </a:r>
            <a:r>
              <a:rPr kumimoji="0" lang="en-US" sz="700" b="0" i="0" u="none" strike="noStrike" kern="1200" cap="none" spc="0" normalizeH="0" baseline="0" dirty="0">
                <a:ln>
                  <a:noFill/>
                </a:ln>
                <a:solidFill>
                  <a:schemeClr val="bg1"/>
                </a:solidFill>
                <a:effectLst/>
                <a:uLnTx/>
                <a:uFillTx/>
              </a:rPr>
              <a:t> DeBondt and Thaler 1985, Jegadesh and Titman 1993, Ethan Zell 2020</a:t>
            </a:r>
            <a:r>
              <a:rPr lang="en-US" dirty="0">
                <a:solidFill>
                  <a:schemeClr val="bg1"/>
                </a:solidFill>
              </a:rPr>
              <a:t> | </a:t>
            </a:r>
            <a:r>
              <a:rPr lang="en-US" baseline="30000" dirty="0">
                <a:solidFill>
                  <a:schemeClr val="bg1"/>
                </a:solidFill>
              </a:rPr>
              <a:t>1 </a:t>
            </a:r>
            <a:r>
              <a:rPr lang="en-US" dirty="0">
                <a:solidFill>
                  <a:schemeClr val="bg1"/>
                </a:solidFill>
              </a:rPr>
              <a:t>Net Return in USD as of 31/08/2025</a:t>
            </a:r>
          </a:p>
        </p:txBody>
      </p:sp>
      <p:sp>
        <p:nvSpPr>
          <p:cNvPr id="12" name="ZoneTexte 38">
            <a:extLst>
              <a:ext uri="{FF2B5EF4-FFF2-40B4-BE49-F238E27FC236}">
                <a16:creationId xmlns:a16="http://schemas.microsoft.com/office/drawing/2014/main" id="{C8BDE23E-D6D4-08F2-DB13-472FC2949394}"/>
              </a:ext>
            </a:extLst>
          </p:cNvPr>
          <p:cNvSpPr txBox="1"/>
          <p:nvPr/>
        </p:nvSpPr>
        <p:spPr>
          <a:xfrm>
            <a:off x="540079" y="9613900"/>
            <a:ext cx="6895771" cy="461665"/>
          </a:xfrm>
          <a:prstGeom prst="rect">
            <a:avLst/>
          </a:prstGeom>
          <a:noFill/>
        </p:spPr>
        <p:txBody>
          <a:bodyPr wrap="square">
            <a:spAutoFit/>
          </a:bodyPr>
          <a:lstStyle/>
          <a:p>
            <a:r>
              <a:rPr lang="en-GB" sz="1200" b="1" dirty="0">
                <a:solidFill>
                  <a:schemeClr val="bg1"/>
                </a:solidFill>
              </a:rPr>
              <a:t>Current Management team, subject to change. </a:t>
            </a:r>
            <a:r>
              <a:rPr lang="en-US" sz="1200" b="1" dirty="0">
                <a:solidFill>
                  <a:schemeClr val="bg1"/>
                </a:solidFill>
              </a:rPr>
              <a:t>Past performance is not a reliable indicator of future performance and is not constant over time</a:t>
            </a:r>
          </a:p>
        </p:txBody>
      </p:sp>
      <p:sp>
        <p:nvSpPr>
          <p:cNvPr id="6" name="Textplatzhalter 6">
            <a:extLst>
              <a:ext uri="{FF2B5EF4-FFF2-40B4-BE49-F238E27FC236}">
                <a16:creationId xmlns:a16="http://schemas.microsoft.com/office/drawing/2014/main" id="{AB261D9B-8E1A-6ABD-4436-F819179BEB84}"/>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GB" dirty="0">
                <a:solidFill>
                  <a:schemeClr val="bg1"/>
                </a:solidFill>
              </a:rPr>
              <a:t>ODDO BHF US Equity Active UCITS ETF</a:t>
            </a:r>
            <a:r>
              <a:rPr lang="fr-FR" dirty="0">
                <a:solidFill>
                  <a:schemeClr val="bg1"/>
                </a:solidFill>
              </a:rPr>
              <a:t> – </a:t>
            </a:r>
            <a:r>
              <a:rPr lang="fr-FR" dirty="0" err="1">
                <a:solidFill>
                  <a:schemeClr val="bg1"/>
                </a:solidFill>
              </a:rPr>
              <a:t>October</a:t>
            </a:r>
            <a:r>
              <a:rPr lang="fr-FR" dirty="0">
                <a:solidFill>
                  <a:schemeClr val="bg1"/>
                </a:solidFill>
              </a:rPr>
              <a:t> 2025</a:t>
            </a:r>
            <a:endParaRPr lang="de-DE" dirty="0">
              <a:solidFill>
                <a:schemeClr val="bg1"/>
              </a:solidFill>
            </a:endParaRPr>
          </a:p>
        </p:txBody>
      </p:sp>
      <p:pic>
        <p:nvPicPr>
          <p:cNvPr id="57" name="Grafik 56">
            <a:extLst>
              <a:ext uri="{FF2B5EF4-FFF2-40B4-BE49-F238E27FC236}">
                <a16:creationId xmlns:a16="http://schemas.microsoft.com/office/drawing/2014/main" id="{C3632AA0-0437-1371-F697-3806F80C12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141FCDE5-CDC8-6A03-1912-E9C3E50E9DE2}"/>
              </a:ext>
            </a:extLst>
          </p:cNvPr>
          <p:cNvSpPr txBox="1"/>
          <p:nvPr/>
        </p:nvSpPr>
        <p:spPr>
          <a:xfrm>
            <a:off x="501650" y="1669786"/>
            <a:ext cx="6553200" cy="461665"/>
          </a:xfrm>
          <a:prstGeom prst="rect">
            <a:avLst/>
          </a:prstGeom>
          <a:noFill/>
        </p:spPr>
        <p:txBody>
          <a:bodyPr wrap="square" rtlCol="0">
            <a:spAutoFit/>
          </a:bodyPr>
          <a:lstStyle/>
          <a:p>
            <a:r>
              <a:rPr lang="en-US" sz="2400" dirty="0">
                <a:solidFill>
                  <a:schemeClr val="bg1"/>
                </a:solidFill>
                <a:latin typeface="+mj-lt"/>
              </a:rPr>
              <a:t>AND HOW WE PUT IT INTO PRACTICE </a:t>
            </a:r>
          </a:p>
        </p:txBody>
      </p:sp>
      <p:sp>
        <p:nvSpPr>
          <p:cNvPr id="59" name="Textfeld 58">
            <a:extLst>
              <a:ext uri="{FF2B5EF4-FFF2-40B4-BE49-F238E27FC236}">
                <a16:creationId xmlns:a16="http://schemas.microsoft.com/office/drawing/2014/main" id="{1A686767-D8F2-8DB6-A6C9-FF3A835118A7}"/>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The case for momentum investments</a:t>
            </a:r>
          </a:p>
        </p:txBody>
      </p:sp>
      <p:sp>
        <p:nvSpPr>
          <p:cNvPr id="42" name="Espace réservé du texte 3">
            <a:extLst>
              <a:ext uri="{FF2B5EF4-FFF2-40B4-BE49-F238E27FC236}">
                <a16:creationId xmlns:a16="http://schemas.microsoft.com/office/drawing/2014/main" id="{965C1510-3B0B-99F3-5A93-F34A36D292F7}"/>
              </a:ext>
            </a:extLst>
          </p:cNvPr>
          <p:cNvSpPr txBox="1">
            <a:spLocks/>
          </p:cNvSpPr>
          <p:nvPr/>
        </p:nvSpPr>
        <p:spPr>
          <a:xfrm>
            <a:off x="4142075" y="2941428"/>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Momentum historically outperformed the broad market in the USA</a:t>
            </a:r>
            <a:r>
              <a:rPr lang="en-US" sz="1200" baseline="30000" dirty="0"/>
              <a:t>1</a:t>
            </a:r>
          </a:p>
        </p:txBody>
      </p:sp>
      <p:sp>
        <p:nvSpPr>
          <p:cNvPr id="2" name="ZoneTexte 12">
            <a:extLst>
              <a:ext uri="{FF2B5EF4-FFF2-40B4-BE49-F238E27FC236}">
                <a16:creationId xmlns:a16="http://schemas.microsoft.com/office/drawing/2014/main" id="{8582E0DA-63D4-5CB5-532E-7172A77009AC}"/>
              </a:ext>
            </a:extLst>
          </p:cNvPr>
          <p:cNvSpPr txBox="1"/>
          <p:nvPr/>
        </p:nvSpPr>
        <p:spPr>
          <a:xfrm>
            <a:off x="577850" y="2527300"/>
            <a:ext cx="6629400"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600" cap="all" dirty="0">
                <a:solidFill>
                  <a:srgbClr val="55A185"/>
                </a:solidFill>
                <a:latin typeface="Lato-Light"/>
              </a:rPr>
              <a:t>the momentum effect &amp; the investment philosophy behind</a:t>
            </a:r>
          </a:p>
        </p:txBody>
      </p:sp>
      <p:sp>
        <p:nvSpPr>
          <p:cNvPr id="25" name="Textfeld 24">
            <a:extLst>
              <a:ext uri="{FF2B5EF4-FFF2-40B4-BE49-F238E27FC236}">
                <a16:creationId xmlns:a16="http://schemas.microsoft.com/office/drawing/2014/main" id="{84BD4581-F854-642E-BD0A-1788196EB821}"/>
              </a:ext>
            </a:extLst>
          </p:cNvPr>
          <p:cNvSpPr txBox="1"/>
          <p:nvPr/>
        </p:nvSpPr>
        <p:spPr>
          <a:xfrm>
            <a:off x="501650" y="2992090"/>
            <a:ext cx="3239899" cy="3139321"/>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Continuation of returns</a:t>
            </a:r>
          </a:p>
          <a:p>
            <a:pPr algn="just"/>
            <a:r>
              <a:rPr lang="en-GB" sz="1100" dirty="0">
                <a:latin typeface="Lato" panose="020F0502020204030203" pitchFamily="34" charset="0"/>
              </a:rPr>
              <a:t>Stocks that outperformed in the past tend to continue to perform well in the future, creating trends in the market.</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 Stock Market “Anomaly”</a:t>
            </a:r>
          </a:p>
          <a:p>
            <a:pPr algn="just"/>
            <a:r>
              <a:rPr lang="en-GB" sz="1100" dirty="0">
                <a:latin typeface="Lato" panose="020F0502020204030203" pitchFamily="34" charset="0"/>
              </a:rPr>
              <a:t>This so-called momentum effect is academically well researched and persists in various markets and for different time periods.</a:t>
            </a:r>
          </a:p>
          <a:p>
            <a:pPr algn="just"/>
            <a:endParaRPr lang="en-GB" sz="1100" dirty="0">
              <a:latin typeface="Lato" panose="020F0502020204030203" pitchFamily="34" charset="0"/>
            </a:endParaRPr>
          </a:p>
          <a:p>
            <a:pPr algn="just"/>
            <a:r>
              <a:rPr lang="en-GB" sz="1100" cap="all" dirty="0" err="1">
                <a:solidFill>
                  <a:schemeClr val="accent1"/>
                </a:solidFill>
                <a:latin typeface="Lato" panose="020F0502020204030203" pitchFamily="34" charset="0"/>
              </a:rPr>
              <a:t>Behavioral</a:t>
            </a:r>
            <a:r>
              <a:rPr lang="en-GB" sz="1100" cap="all" dirty="0">
                <a:solidFill>
                  <a:schemeClr val="accent1"/>
                </a:solidFill>
                <a:latin typeface="Lato" panose="020F0502020204030203" pitchFamily="34" charset="0"/>
              </a:rPr>
              <a:t> Finance explanations</a:t>
            </a:r>
          </a:p>
          <a:p>
            <a:pPr algn="just"/>
            <a:r>
              <a:rPr lang="en-GB" sz="1100" dirty="0">
                <a:latin typeface="Lato" panose="020F0502020204030203" pitchFamily="34" charset="0"/>
              </a:rPr>
              <a:t>Trends are caused by irrational investor </a:t>
            </a:r>
            <a:r>
              <a:rPr lang="en-GB" sz="1100" dirty="0" err="1">
                <a:latin typeface="Lato" panose="020F0502020204030203" pitchFamily="34" charset="0"/>
              </a:rPr>
              <a:t>behaviors</a:t>
            </a:r>
            <a:r>
              <a:rPr lang="en-GB" sz="1100" dirty="0">
                <a:latin typeface="Lato" panose="020F0502020204030203" pitchFamily="34" charset="0"/>
              </a:rPr>
              <a:t> like anchoring, overconfidence or herding.</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these market trends can be exploited</a:t>
            </a:r>
          </a:p>
          <a:p>
            <a:pPr algn="just"/>
            <a:r>
              <a:rPr lang="en-GB" sz="1100" dirty="0">
                <a:latin typeface="Lato" panose="020F0502020204030203" pitchFamily="34" charset="0"/>
              </a:rPr>
              <a:t>By systematically capturing these trends a momentum strategy seeks to generate excess returns relative to the broad market.</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B9571966-F610-8CAA-5331-F622F3589E1D}"/>
              </a:ext>
            </a:extLst>
          </p:cNvPr>
          <p:cNvGraphicFramePr>
            <a:graphicFrameLocks/>
          </p:cNvGraphicFramePr>
          <p:nvPr>
            <p:extLst>
              <p:ext uri="{D42A27DB-BD31-4B8C-83A1-F6EECF244321}">
                <p14:modId xmlns:p14="http://schemas.microsoft.com/office/powerpoint/2010/main" val="2293700122"/>
              </p:ext>
            </p:extLst>
          </p:nvPr>
        </p:nvGraphicFramePr>
        <p:xfrm>
          <a:off x="3970149" y="3192871"/>
          <a:ext cx="3008501" cy="2890669"/>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platzhalter 3">
            <a:extLst>
              <a:ext uri="{FF2B5EF4-FFF2-40B4-BE49-F238E27FC236}">
                <a16:creationId xmlns:a16="http://schemas.microsoft.com/office/drawing/2014/main" id="{1BE9A96A-FE66-10B5-1BC3-341AA07496C9}"/>
              </a:ext>
            </a:extLst>
          </p:cNvPr>
          <p:cNvSpPr txBox="1">
            <a:spLocks/>
          </p:cNvSpPr>
          <p:nvPr/>
        </p:nvSpPr>
        <p:spPr>
          <a:xfrm>
            <a:off x="654050" y="6445115"/>
            <a:ext cx="6264000" cy="246221"/>
          </a:xfrm>
          <a:prstGeom prst="rect">
            <a:avLst/>
          </a:prstGeom>
        </p:spPr>
        <p:txBody>
          <a:bodyPr vert="horz" wrap="square" lIns="0" tIns="0" rIns="0" bIns="0" rtlCol="0">
            <a:spAutoFit/>
          </a:bodyPr>
          <a:lstStyle>
            <a:lvl1pPr marL="0" indent="0" algn="l" defTabSz="566792" rtl="0" eaLnBrk="1" latinLnBrk="0" hangingPunct="1">
              <a:lnSpc>
                <a:spcPct val="100000"/>
              </a:lnSpc>
              <a:spcBef>
                <a:spcPts val="0"/>
              </a:spcBef>
              <a:spcAft>
                <a:spcPts val="0"/>
              </a:spcAft>
              <a:buFont typeface="Arial" panose="020B0604020202020204" pitchFamily="34" charset="0"/>
              <a:buNone/>
              <a:defRPr sz="1200" kern="1200" cap="all" baseline="0">
                <a:solidFill>
                  <a:schemeClr val="accent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sz="1600" spc="-10" dirty="0">
                <a:solidFill>
                  <a:srgbClr val="55A185"/>
                </a:solidFill>
                <a:latin typeface="Lato-Light"/>
                <a:cs typeface="Lato-Light"/>
              </a:rPr>
              <a:t>Investment Process Overview</a:t>
            </a:r>
            <a:endParaRPr lang="en-US" sz="1600" strike="dblStrike" spc="-10" dirty="0">
              <a:solidFill>
                <a:srgbClr val="55A185"/>
              </a:solidFill>
              <a:highlight>
                <a:srgbClr val="FFFF00"/>
              </a:highlight>
              <a:latin typeface="Lato-Light"/>
              <a:cs typeface="Lato-Light"/>
            </a:endParaRPr>
          </a:p>
        </p:txBody>
      </p:sp>
      <p:sp>
        <p:nvSpPr>
          <p:cNvPr id="5" name="Rechteck 45">
            <a:extLst>
              <a:ext uri="{FF2B5EF4-FFF2-40B4-BE49-F238E27FC236}">
                <a16:creationId xmlns:a16="http://schemas.microsoft.com/office/drawing/2014/main" id="{A5CC2731-70A8-47C3-E82F-BDA1F453187A}"/>
              </a:ext>
            </a:extLst>
          </p:cNvPr>
          <p:cNvSpPr/>
          <p:nvPr/>
        </p:nvSpPr>
        <p:spPr bwMode="gray">
          <a:xfrm>
            <a:off x="2759344" y="6839463"/>
            <a:ext cx="2198350" cy="841832"/>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a:solidFill>
                  <a:schemeClr val="bg1"/>
                </a:solidFill>
                <a:latin typeface="Libre Baskerville" panose="02000000000000000000" pitchFamily="2" charset="0"/>
              </a:rPr>
              <a:t>Step 2: </a:t>
            </a:r>
            <a:br>
              <a:rPr lang="en-GB" sz="1100" b="1" dirty="0">
                <a:solidFill>
                  <a:schemeClr val="bg1"/>
                </a:solidFill>
              </a:rPr>
            </a:br>
            <a:r>
              <a:rPr lang="en-GB" sz="1100" b="1" dirty="0">
                <a:solidFill>
                  <a:schemeClr val="bg1"/>
                </a:solidFill>
              </a:rPr>
              <a:t>Construction of a diversified momentum portfolio</a:t>
            </a:r>
          </a:p>
        </p:txBody>
      </p:sp>
      <p:sp>
        <p:nvSpPr>
          <p:cNvPr id="8" name="Rechteck 45">
            <a:extLst>
              <a:ext uri="{FF2B5EF4-FFF2-40B4-BE49-F238E27FC236}">
                <a16:creationId xmlns:a16="http://schemas.microsoft.com/office/drawing/2014/main" id="{882C6CAB-8486-00B2-2229-0854AA373E84}"/>
              </a:ext>
            </a:extLst>
          </p:cNvPr>
          <p:cNvSpPr/>
          <p:nvPr/>
        </p:nvSpPr>
        <p:spPr bwMode="gray">
          <a:xfrm>
            <a:off x="577850" y="6839463"/>
            <a:ext cx="2198350" cy="841832"/>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100" b="1" dirty="0">
                <a:solidFill>
                  <a:schemeClr val="bg1"/>
                </a:solidFill>
              </a:rPr>
              <a:t>Identification of high-quality trends</a:t>
            </a:r>
          </a:p>
        </p:txBody>
      </p:sp>
      <p:sp>
        <p:nvSpPr>
          <p:cNvPr id="9" name="Rechteck 45">
            <a:extLst>
              <a:ext uri="{FF2B5EF4-FFF2-40B4-BE49-F238E27FC236}">
                <a16:creationId xmlns:a16="http://schemas.microsoft.com/office/drawing/2014/main" id="{DABBFB30-595A-7CF7-610C-EECA741DE7EC}"/>
              </a:ext>
            </a:extLst>
          </p:cNvPr>
          <p:cNvSpPr/>
          <p:nvPr/>
        </p:nvSpPr>
        <p:spPr bwMode="gray">
          <a:xfrm>
            <a:off x="4932700" y="6839463"/>
            <a:ext cx="2198350" cy="841832"/>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a:solidFill>
                  <a:schemeClr val="bg1"/>
                </a:solidFill>
                <a:latin typeface="Libre Baskerville" panose="02000000000000000000" pitchFamily="2" charset="0"/>
              </a:rPr>
              <a:t>Result:</a:t>
            </a:r>
            <a:br>
              <a:rPr lang="en-US" altLang="en-US" sz="1100" b="1" dirty="0">
                <a:solidFill>
                  <a:schemeClr val="bg1"/>
                </a:solidFill>
              </a:rPr>
            </a:br>
            <a:r>
              <a:rPr lang="en-US" altLang="en-US" sz="1100" b="1" dirty="0">
                <a:solidFill>
                  <a:schemeClr val="bg1"/>
                </a:solidFill>
              </a:rPr>
              <a:t>Broadly diversified and risk-controlled momentum portfolio covering many different trends</a:t>
            </a:r>
          </a:p>
        </p:txBody>
      </p:sp>
      <p:sp>
        <p:nvSpPr>
          <p:cNvPr id="33" name="Textplatzhalter 1">
            <a:extLst>
              <a:ext uri="{FF2B5EF4-FFF2-40B4-BE49-F238E27FC236}">
                <a16:creationId xmlns:a16="http://schemas.microsoft.com/office/drawing/2014/main" id="{1C440DD8-5B64-2D51-A522-E37653A3B388}"/>
              </a:ext>
            </a:extLst>
          </p:cNvPr>
          <p:cNvSpPr txBox="1">
            <a:spLocks/>
          </p:cNvSpPr>
          <p:nvPr/>
        </p:nvSpPr>
        <p:spPr>
          <a:xfrm>
            <a:off x="648000" y="8050144"/>
            <a:ext cx="6264000" cy="338554"/>
          </a:xfrm>
          <a:prstGeom prst="rect">
            <a:avLst/>
          </a:prstGeom>
        </p:spPr>
        <p:txBody>
          <a:bodyPr/>
          <a:lst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12700">
              <a:lnSpc>
                <a:spcPct val="100000"/>
              </a:lnSpc>
              <a:spcBef>
                <a:spcPts val="100"/>
              </a:spcBef>
            </a:pPr>
            <a:r>
              <a:rPr lang="fr-FR" sz="2000" cap="all" dirty="0">
                <a:solidFill>
                  <a:srgbClr val="FFFFFF"/>
                </a:solidFill>
                <a:latin typeface="Lato-Light"/>
                <a:cs typeface="Lato-Light"/>
              </a:rPr>
              <a:t>An </a:t>
            </a:r>
            <a:r>
              <a:rPr lang="fr-FR" sz="2000" dirty="0" err="1">
                <a:solidFill>
                  <a:srgbClr val="FFFFFF"/>
                </a:solidFill>
                <a:latin typeface="Libre Baskerville" panose="02000000000000000000" pitchFamily="2" charset="0"/>
                <a:cs typeface="Lato-Light"/>
              </a:rPr>
              <a:t>experienced</a:t>
            </a:r>
            <a:r>
              <a:rPr lang="fr-FR" sz="2000" dirty="0">
                <a:solidFill>
                  <a:srgbClr val="FFFFFF"/>
                </a:solidFill>
                <a:latin typeface="Lato-Light"/>
                <a:cs typeface="Lato-Light"/>
              </a:rPr>
              <a:t> </a:t>
            </a:r>
            <a:r>
              <a:rPr lang="fr-FR" sz="2000" cap="all" dirty="0">
                <a:solidFill>
                  <a:srgbClr val="FFFFFF"/>
                </a:solidFill>
                <a:latin typeface="Lato-Light"/>
                <a:cs typeface="Lato-Light"/>
              </a:rPr>
              <a:t>management team</a:t>
            </a:r>
            <a:endParaRPr lang="fr-FR" sz="3600" spc="-70" dirty="0">
              <a:solidFill>
                <a:srgbClr val="FFFFFF"/>
              </a:solidFill>
              <a:latin typeface="Lato-Light"/>
            </a:endParaRPr>
          </a:p>
        </p:txBody>
      </p:sp>
      <p:sp>
        <p:nvSpPr>
          <p:cNvPr id="37" name="Textfeld 36">
            <a:extLst>
              <a:ext uri="{FF2B5EF4-FFF2-40B4-BE49-F238E27FC236}">
                <a16:creationId xmlns:a16="http://schemas.microsoft.com/office/drawing/2014/main" id="{04FB42DB-500D-0110-307A-A1026977C76A}"/>
              </a:ext>
            </a:extLst>
          </p:cNvPr>
          <p:cNvSpPr txBox="1"/>
          <p:nvPr/>
        </p:nvSpPr>
        <p:spPr>
          <a:xfrm>
            <a:off x="6720583" y="10276840"/>
            <a:ext cx="334267" cy="178510"/>
          </a:xfrm>
          <a:prstGeom prst="rect">
            <a:avLst/>
          </a:prstGeom>
          <a:noFill/>
        </p:spPr>
        <p:txBody>
          <a:bodyPr wrap="square">
            <a:spAutoFit/>
          </a:bodyPr>
          <a:lstStyle/>
          <a:p>
            <a:r>
              <a:rPr lang="en-GB" sz="560" b="1" spc="-50" dirty="0">
                <a:solidFill>
                  <a:schemeClr val="bg1"/>
                </a:solidFill>
              </a:rPr>
              <a:t>--     </a:t>
            </a:r>
            <a:fld id="{81D60167-4931-47E6-BA6A-407CBD079E47}" type="slidenum">
              <a:rPr lang="en-GB" sz="560" b="1" spc="-50" smtClean="0">
                <a:solidFill>
                  <a:schemeClr val="bg1"/>
                </a:solidFill>
              </a:rPr>
              <a:pPr/>
              <a:t>4</a:t>
            </a:fld>
            <a:endParaRPr lang="en-GB" sz="560" b="1" dirty="0">
              <a:solidFill>
                <a:schemeClr val="bg1"/>
              </a:solidFill>
            </a:endParaRPr>
          </a:p>
        </p:txBody>
      </p:sp>
      <p:sp>
        <p:nvSpPr>
          <p:cNvPr id="38" name="object 20">
            <a:extLst>
              <a:ext uri="{FF2B5EF4-FFF2-40B4-BE49-F238E27FC236}">
                <a16:creationId xmlns:a16="http://schemas.microsoft.com/office/drawing/2014/main" id="{51D69770-E4F5-62A6-E3BD-DB3E5A216FA9}"/>
              </a:ext>
            </a:extLst>
          </p:cNvPr>
          <p:cNvSpPr txBox="1"/>
          <p:nvPr/>
        </p:nvSpPr>
        <p:spPr>
          <a:xfrm>
            <a:off x="1584919" y="8816533"/>
            <a:ext cx="1097749"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p>
        </p:txBody>
      </p:sp>
      <p:sp>
        <p:nvSpPr>
          <p:cNvPr id="40" name="object 20">
            <a:extLst>
              <a:ext uri="{FF2B5EF4-FFF2-40B4-BE49-F238E27FC236}">
                <a16:creationId xmlns:a16="http://schemas.microsoft.com/office/drawing/2014/main" id="{01C65938-6696-31CE-E429-F74591A42232}"/>
              </a:ext>
            </a:extLst>
          </p:cNvPr>
          <p:cNvSpPr txBox="1"/>
          <p:nvPr/>
        </p:nvSpPr>
        <p:spPr>
          <a:xfrm>
            <a:off x="3854291" y="8767013"/>
            <a:ext cx="1123555" cy="505267"/>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endParaRPr lang="en-US" sz="800" b="1" cap="none" dirty="0">
              <a:solidFill>
                <a:schemeClr val="bg1"/>
              </a:solidFill>
              <a:latin typeface="Lato" panose="020F0502020204030203" pitchFamily="34" charset="0"/>
            </a:endParaRPr>
          </a:p>
        </p:txBody>
      </p:sp>
      <p:sp>
        <p:nvSpPr>
          <p:cNvPr id="44" name="object 20">
            <a:extLst>
              <a:ext uri="{FF2B5EF4-FFF2-40B4-BE49-F238E27FC236}">
                <a16:creationId xmlns:a16="http://schemas.microsoft.com/office/drawing/2014/main" id="{7F9CFAA0-FA86-FC0D-28A2-FDA99C12BD5A}"/>
              </a:ext>
            </a:extLst>
          </p:cNvPr>
          <p:cNvSpPr txBox="1"/>
          <p:nvPr/>
        </p:nvSpPr>
        <p:spPr>
          <a:xfrm>
            <a:off x="6117076" y="8812468"/>
            <a:ext cx="1394974"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Senior Portfolio Manager / Quantitative </a:t>
            </a:r>
            <a:r>
              <a:rPr lang="fr-FR" sz="800" dirty="0" err="1">
                <a:solidFill>
                  <a:schemeClr val="bg1"/>
                </a:solidFill>
                <a:latin typeface="Lato" panose="020F0502020204030203" pitchFamily="34" charset="77"/>
              </a:rPr>
              <a:t>Analyst</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ODDO BHF AM </a:t>
            </a:r>
            <a:r>
              <a:rPr lang="fr-FR" sz="800" dirty="0" err="1">
                <a:solidFill>
                  <a:schemeClr val="bg1"/>
                </a:solidFill>
                <a:latin typeface="Lato" panose="020F0502020204030203" pitchFamily="34" charset="77"/>
              </a:rPr>
              <a:t>GmbH</a:t>
            </a:r>
            <a:endParaRPr lang="fr-FR" sz="800" dirty="0">
              <a:solidFill>
                <a:schemeClr val="bg1"/>
              </a:solidFill>
              <a:latin typeface="Lato" panose="020F0502020204030203" pitchFamily="34" charset="77"/>
            </a:endParaRPr>
          </a:p>
        </p:txBody>
      </p:sp>
      <p:sp>
        <p:nvSpPr>
          <p:cNvPr id="46" name="Ellipse 45">
            <a:extLst>
              <a:ext uri="{FF2B5EF4-FFF2-40B4-BE49-F238E27FC236}">
                <a16:creationId xmlns:a16="http://schemas.microsoft.com/office/drawing/2014/main" id="{BE3AFA81-2199-BF6F-0338-960BBF00F898}"/>
              </a:ext>
            </a:extLst>
          </p:cNvPr>
          <p:cNvSpPr>
            <a:spLocks/>
          </p:cNvSpPr>
          <p:nvPr/>
        </p:nvSpPr>
        <p:spPr>
          <a:xfrm>
            <a:off x="549068" y="8605036"/>
            <a:ext cx="986819" cy="920133"/>
          </a:xfrm>
          <a:prstGeom prst="ellipse">
            <a:avLst/>
          </a:prstGeom>
          <a:blipFill>
            <a:blip r:embed="rId7">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
            <a:extLst>
              <a:ext uri="{FF2B5EF4-FFF2-40B4-BE49-F238E27FC236}">
                <a16:creationId xmlns:a16="http://schemas.microsoft.com/office/drawing/2014/main" id="{96EE4069-597C-6FFA-CD15-5A57AED12D2F}"/>
              </a:ext>
            </a:extLst>
          </p:cNvPr>
          <p:cNvSpPr>
            <a:spLocks/>
          </p:cNvSpPr>
          <p:nvPr/>
        </p:nvSpPr>
        <p:spPr>
          <a:xfrm>
            <a:off x="4985847" y="8599231"/>
            <a:ext cx="986819" cy="920133"/>
          </a:xfrm>
          <a:prstGeom prst="ellipse">
            <a:avLst/>
          </a:prstGeom>
          <a:blipFill>
            <a:blip r:embed="rId8">
              <a:extLst>
                <a:ext uri="{28A0092B-C50C-407E-A947-70E740481C1C}">
                  <a14:useLocalDpi xmlns:a14="http://schemas.microsoft.com/office/drawing/2010/main"/>
                </a:ext>
              </a:extLst>
            </a:blip>
            <a:srcRect/>
            <a:stretch>
              <a:fillRect l="2659" t="-5820" r="-2659" b="-5399"/>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48" name="Ellipse 47">
            <a:extLst>
              <a:ext uri="{FF2B5EF4-FFF2-40B4-BE49-F238E27FC236}">
                <a16:creationId xmlns:a16="http://schemas.microsoft.com/office/drawing/2014/main" id="{F7739443-3C61-3D27-A02D-E99C1BB9C0F8}"/>
              </a:ext>
            </a:extLst>
          </p:cNvPr>
          <p:cNvSpPr>
            <a:spLocks/>
          </p:cNvSpPr>
          <p:nvPr/>
        </p:nvSpPr>
        <p:spPr>
          <a:xfrm>
            <a:off x="2758868" y="8595327"/>
            <a:ext cx="986819" cy="920133"/>
          </a:xfrm>
          <a:prstGeom prst="ellipse">
            <a:avLst/>
          </a:prstGeom>
          <a:blipFill>
            <a:blip r:embed="rId9">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1B4F2774-95F1-753F-D6C2-950CE0E89A28}"/>
              </a:ext>
            </a:extLst>
          </p:cNvPr>
          <p:cNvSpPr/>
          <p:nvPr/>
        </p:nvSpPr>
        <p:spPr>
          <a:xfrm>
            <a:off x="1306932" y="8566870"/>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41" name="Ellipse 42">
            <a:extLst>
              <a:ext uri="{FF2B5EF4-FFF2-40B4-BE49-F238E27FC236}">
                <a16:creationId xmlns:a16="http://schemas.microsoft.com/office/drawing/2014/main" id="{3EBED11C-C13A-D8AF-2353-F4055463A3F4}"/>
              </a:ext>
            </a:extLst>
          </p:cNvPr>
          <p:cNvSpPr/>
          <p:nvPr/>
        </p:nvSpPr>
        <p:spPr>
          <a:xfrm>
            <a:off x="3500766" y="8582987"/>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45" name="Ellipse 42">
            <a:extLst>
              <a:ext uri="{FF2B5EF4-FFF2-40B4-BE49-F238E27FC236}">
                <a16:creationId xmlns:a16="http://schemas.microsoft.com/office/drawing/2014/main" id="{E17F1052-5CEA-75E0-752A-660FCEA946D8}"/>
              </a:ext>
            </a:extLst>
          </p:cNvPr>
          <p:cNvSpPr/>
          <p:nvPr/>
        </p:nvSpPr>
        <p:spPr>
          <a:xfrm>
            <a:off x="5750032" y="8575566"/>
            <a:ext cx="263398" cy="245598"/>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Tree>
    <p:extLst>
      <p:ext uri="{BB962C8B-B14F-4D97-AF65-F5344CB8AC3E}">
        <p14:creationId xmlns:p14="http://schemas.microsoft.com/office/powerpoint/2010/main" val="381733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Why</a:t>
            </a:r>
            <a:r>
              <a:rPr lang="de-DE" cap="none" dirty="0">
                <a:latin typeface="Libre Baskerville" panose="02000000000000000000" pitchFamily="2" charset="0"/>
              </a:rPr>
              <a:t> </a:t>
            </a:r>
            <a:r>
              <a:rPr lang="de-DE" cap="none" dirty="0" err="1">
                <a:latin typeface="Libre Baskerville" panose="02000000000000000000" pitchFamily="2" charset="0"/>
              </a:rPr>
              <a:t>invest</a:t>
            </a:r>
            <a:r>
              <a:rPr lang="de-DE" cap="none" dirty="0">
                <a:latin typeface="Libre Baskerville" panose="02000000000000000000" pitchFamily="2" charset="0"/>
              </a:rPr>
              <a:t> </a:t>
            </a:r>
            <a:r>
              <a:rPr lang="fr-FR" dirty="0">
                <a:latin typeface="Lato-Light"/>
                <a:cs typeface="Lato-Light"/>
              </a:rPr>
              <a:t>IN</a:t>
            </a:r>
            <a:r>
              <a:rPr lang="fr-FR" spc="-30" dirty="0">
                <a:latin typeface="Lato-Light"/>
                <a:cs typeface="Lato-Light"/>
              </a:rPr>
              <a:t> </a:t>
            </a:r>
            <a:r>
              <a:rPr lang="en-GB" dirty="0">
                <a:latin typeface="Lato-Light"/>
                <a:cs typeface="Lato-Light"/>
              </a:rPr>
              <a:t>ODDO BHF US Equity Active UCITS ETF, </a:t>
            </a:r>
            <a:r>
              <a:rPr lang="fr-FR" dirty="0">
                <a:latin typeface="Lato-Light"/>
                <a:cs typeface="Lato-Light"/>
              </a:rPr>
              <a:t>ACCORDING TO US </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49575" y="6042498"/>
            <a:ext cx="6076675" cy="984885"/>
          </a:xfrm>
        </p:spPr>
        <p:txBody>
          <a:bodyPr/>
          <a:lstStyle/>
          <a:p>
            <a:pPr algn="just"/>
            <a:r>
              <a:rPr lang="en-GB" sz="900" dirty="0">
                <a:latin typeface="+mn-lt"/>
              </a:rPr>
              <a:t>ODDO BHF US Equity Active UCITS ETF</a:t>
            </a:r>
            <a:r>
              <a:rPr lang="en-US" sz="900" dirty="0">
                <a:latin typeface="+mn-lt"/>
              </a:rPr>
              <a:t> is exposed to the following risks: </a:t>
            </a:r>
            <a:r>
              <a:rPr lang="en-GB" sz="900" dirty="0">
                <a:latin typeface="+mn-lt"/>
              </a:rPr>
              <a:t>: </a:t>
            </a:r>
            <a:r>
              <a:rPr lang="en-IE" sz="900" dirty="0"/>
              <a:t>Investment Strategy Risk</a:t>
            </a:r>
            <a:r>
              <a:rPr lang="en-GB" sz="900" dirty="0">
                <a:latin typeface="+mn-lt"/>
              </a:rPr>
              <a:t>, </a:t>
            </a:r>
            <a:r>
              <a:rPr lang="en-IE" sz="900" dirty="0"/>
              <a:t>Active Management Risk</a:t>
            </a:r>
            <a:r>
              <a:rPr lang="en-GB" sz="900" dirty="0"/>
              <a:t>, </a:t>
            </a:r>
            <a:r>
              <a:rPr lang="en-IE" sz="900" dirty="0"/>
              <a:t>Quantitative Model Risk</a:t>
            </a:r>
            <a:r>
              <a:rPr lang="en-GB" sz="900" dirty="0">
                <a:latin typeface="+mn-lt"/>
              </a:rPr>
              <a:t>, Secondary Market Trading Risk, Concentration Risk, Emerging Markets Risk, Currency Risk, ETF Class and Non-ETF Class Risk, Environmental, Social and Governance Standards, SFDR Sub-Fund Classification Risk, Screening Risk, Liquidity of Investments, Small- and Mid-Capitalisation Risk, Political and/or Legal/Regulatory Risk, Regulatory Restrictions, and Issuer-specific Risk , Investors are advised to consult the Key Investor Information Document and the fund prospectus for detailed information on the risks to which the fund is exposed.</a:t>
            </a:r>
          </a:p>
          <a:p>
            <a:endParaRPr lang="en-US" sz="900"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050" y="10070442"/>
            <a:ext cx="6264000" cy="96950"/>
          </a:xfrm>
        </p:spPr>
        <p:txBody>
          <a:bodyPr/>
          <a:lstStyle/>
          <a:p>
            <a:r>
              <a:rPr lang="en-US" sz="700" spc="-10" dirty="0">
                <a:solidFill>
                  <a:srgbClr val="272529"/>
                </a:solidFill>
                <a:latin typeface="Lato-Light"/>
                <a:cs typeface="Lato-Light"/>
              </a:rPr>
              <a:t>Source: ODDO BHF AM | Data as of 2025</a:t>
            </a: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46400" y="5661440"/>
            <a:ext cx="6264000" cy="338554"/>
          </a:xfrm>
        </p:spPr>
        <p:txBody>
          <a:bodyPr/>
          <a:lstStyle/>
          <a:p>
            <a:r>
              <a:rPr lang="de-DE" b="1" dirty="0" err="1">
                <a:solidFill>
                  <a:srgbClr val="FF0000"/>
                </a:solidFill>
              </a:rPr>
              <a:t>Risks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47725" y="5621884"/>
            <a:ext cx="6264275" cy="14208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en-GB" dirty="0">
                <a:solidFill>
                  <a:schemeClr val="tx1"/>
                </a:solidFill>
                <a:latin typeface="+mj-lt"/>
              </a:rPr>
              <a:t>ODDO BHF US Equity Active UCITS ETF</a:t>
            </a:r>
            <a:r>
              <a:rPr lang="fr-FR" dirty="0">
                <a:solidFill>
                  <a:schemeClr val="tx1"/>
                </a:solidFill>
                <a:latin typeface="+mj-lt"/>
              </a:rPr>
              <a:t> – </a:t>
            </a:r>
            <a:r>
              <a:rPr lang="fr-FR" dirty="0" err="1">
                <a:solidFill>
                  <a:schemeClr val="tx1"/>
                </a:solidFill>
                <a:latin typeface="+mj-lt"/>
              </a:rPr>
              <a:t>October</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8" b="11387"/>
          <a:stretch/>
        </p:blipFill>
        <p:spPr bwMode="auto">
          <a:xfrm>
            <a:off x="662815" y="7165555"/>
            <a:ext cx="6264275" cy="27352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1083460771"/>
              </p:ext>
            </p:extLst>
          </p:nvPr>
        </p:nvGraphicFramePr>
        <p:xfrm>
          <a:off x="648000" y="1412675"/>
          <a:ext cx="6264275" cy="408642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de-DE" altLang="de-DE" sz="1116" b="1" kern="1200" dirty="0">
                          <a:solidFill>
                            <a:schemeClr val="tx1"/>
                          </a:solidFill>
                          <a:effectLst/>
                          <a:latin typeface="+mn-lt"/>
                          <a:ea typeface="+mn-ea"/>
                          <a:cs typeface="+mn-cs"/>
                        </a:rPr>
                        <a:t>Exploitation </a:t>
                      </a:r>
                      <a:r>
                        <a:rPr lang="de-DE" altLang="de-DE" sz="1116" b="1" kern="1200" dirty="0" err="1">
                          <a:solidFill>
                            <a:schemeClr val="tx1"/>
                          </a:solidFill>
                          <a:effectLst/>
                          <a:latin typeface="+mn-lt"/>
                          <a:ea typeface="+mn-ea"/>
                          <a:cs typeface="+mn-cs"/>
                        </a:rPr>
                        <a:t>of</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the</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momentum</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effect</a:t>
                      </a:r>
                      <a:r>
                        <a:rPr lang="de-DE" altLang="de-DE" sz="1116" b="1" kern="1200" dirty="0">
                          <a:solidFill>
                            <a:schemeClr val="tx1"/>
                          </a:solidFill>
                          <a:effectLst/>
                          <a:latin typeface="+mn-lt"/>
                          <a:ea typeface="+mn-ea"/>
                          <a:cs typeface="+mn-cs"/>
                        </a:rPr>
                        <a:t>, a </a:t>
                      </a:r>
                      <a:r>
                        <a:rPr lang="de-DE" altLang="de-DE" sz="1116" b="1" kern="1200" dirty="0" err="1">
                          <a:solidFill>
                            <a:schemeClr val="tx1"/>
                          </a:solidFill>
                          <a:effectLst/>
                          <a:latin typeface="+mn-lt"/>
                          <a:ea typeface="+mn-ea"/>
                          <a:cs typeface="+mn-cs"/>
                        </a:rPr>
                        <a:t>market</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anomaly</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based</a:t>
                      </a:r>
                      <a:r>
                        <a:rPr lang="de-DE" altLang="de-DE" sz="1116" b="1" kern="1200" dirty="0">
                          <a:solidFill>
                            <a:schemeClr val="tx1"/>
                          </a:solidFill>
                          <a:effectLst/>
                          <a:latin typeface="+mn-lt"/>
                          <a:ea typeface="+mn-ea"/>
                          <a:cs typeface="+mn-cs"/>
                        </a:rPr>
                        <a:t> on a p</a:t>
                      </a:r>
                      <a:r>
                        <a:rPr lang="en-GB" sz="1116" b="1" kern="1200" dirty="0" err="1">
                          <a:solidFill>
                            <a:schemeClr val="tx1"/>
                          </a:solidFill>
                          <a:effectLst/>
                          <a:latin typeface="+mn-lt"/>
                          <a:ea typeface="+mn-ea"/>
                          <a:cs typeface="+mn-cs"/>
                        </a:rPr>
                        <a:t>rofound</a:t>
                      </a:r>
                      <a:r>
                        <a:rPr lang="en-GB" sz="1116" b="1" kern="1200" dirty="0">
                          <a:solidFill>
                            <a:schemeClr val="tx1"/>
                          </a:solidFill>
                          <a:effectLst/>
                          <a:latin typeface="+mn-lt"/>
                          <a:ea typeface="+mn-ea"/>
                          <a:cs typeface="+mn-cs"/>
                        </a:rPr>
                        <a:t> economical basis</a:t>
                      </a:r>
                    </a:p>
                    <a:p>
                      <a:pPr algn="just"/>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altLang="de-DE" sz="1050" dirty="0">
                          <a:solidFill>
                            <a:schemeClr val="tx1"/>
                          </a:solidFill>
                        </a:rPr>
                        <a:t>Studies have proved for various time periods that markets move in trends. This market anomaly is called momentum effect and is caused by behavioral biases of market participants. </a:t>
                      </a:r>
                      <a:r>
                        <a:rPr lang="en-US" sz="1050" kern="1200" dirty="0">
                          <a:solidFill>
                            <a:schemeClr val="tx1"/>
                          </a:solidFill>
                          <a:effectLst/>
                          <a:latin typeface="+mn-lt"/>
                          <a:ea typeface="+mn-ea"/>
                          <a:cs typeface="+mn-cs"/>
                        </a:rPr>
                        <a:t>Our proprietary trend-following investment strategy is a diversified approach to invest in different market trends with the objective to capture these trends and generate a long-term outperformance.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en-GB" altLang="de-DE" sz="1116" b="1" kern="1200" dirty="0">
                          <a:solidFill>
                            <a:schemeClr val="tx1"/>
                          </a:solidFill>
                          <a:effectLst/>
                          <a:latin typeface="+mn-lt"/>
                          <a:ea typeface="+mn-ea"/>
                          <a:cs typeface="+mn-cs"/>
                        </a:rPr>
                        <a:t>Rules-based investment process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Fully quantitative investment approach removing emotion from portfolio decisions. A systematic approach ensures that investments are made consistently and objectively, while also making the strategy transparent and repeatable.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116" b="1" kern="1200" dirty="0">
                          <a:solidFill>
                            <a:schemeClr val="bg1"/>
                          </a:solidFill>
                          <a:effectLst/>
                          <a:latin typeface="+mn-lt"/>
                          <a:ea typeface="+mn-ea"/>
                          <a:cs typeface="+mn-cs"/>
                        </a:rPr>
                        <a:t>Active Risk Management at the core of the strategy</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b="0" kern="1200" dirty="0">
                          <a:solidFill>
                            <a:schemeClr val="bg1"/>
                          </a:solidFill>
                          <a:effectLst/>
                          <a:latin typeface="+mn-lt"/>
                          <a:ea typeface="+mn-ea"/>
                          <a:cs typeface="+mn-cs"/>
                        </a:rPr>
                        <a:t>The quantitative model rates equities based on a smart momentum strategy which involves a strong focus on diversification and risk management by applying various constraints in the portfolio optimization in order to avoid classic pitfalls of momentum investing like trend reversal and concentration risks.</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lnB w="57150" cap="flat" cmpd="sng" algn="ctr">
                      <a:solidFill>
                        <a:srgbClr val="FFFFFF"/>
                      </a:solidFill>
                      <a:prstDash val="solid"/>
                      <a:round/>
                      <a:headEnd type="none" w="med" len="med"/>
                      <a:tailEnd type="none" w="med" len="med"/>
                    </a:lnB>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116" b="1" kern="1200" dirty="0">
                          <a:solidFill>
                            <a:schemeClr val="bg1"/>
                          </a:solidFill>
                          <a:effectLst/>
                          <a:latin typeface="+mn-lt"/>
                          <a:ea typeface="+mn-ea"/>
                          <a:cs typeface="+mn-cs"/>
                        </a:rPr>
                        <a:t>Active ETF Format</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050" kern="1200" dirty="0">
                          <a:solidFill>
                            <a:schemeClr val="bg1"/>
                          </a:solidFill>
                          <a:latin typeface="+mn-lt"/>
                          <a:ea typeface="+mn-ea"/>
                          <a:cs typeface="+mn-cs"/>
                        </a:rPr>
                        <a:t>A cost-efficient way to benefit from ODDO BHF AM’s long-term experience in quantitative investments in the US market. </a:t>
                      </a:r>
                      <a:r>
                        <a:rPr lang="en-US" altLang="de-DE" sz="1050" kern="1200" dirty="0">
                          <a:solidFill>
                            <a:schemeClr val="bg1"/>
                          </a:solidFill>
                          <a:latin typeface="+mn-lt"/>
                          <a:ea typeface="+mn-ea"/>
                          <a:cs typeface="+mn-cs"/>
                        </a:rPr>
                        <a:t>Stefan Braun and Karsten Seier, the developers of the strategy more than 20 years ago, successfully managed it through the various market cycles and are still managing the portfolio today.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General </a:t>
            </a:r>
            <a:r>
              <a:rPr lang="fr-FR" i="1" dirty="0" err="1">
                <a:latin typeface="Libre Baskerville" panose="02000000000000000000" pitchFamily="2" charset="0"/>
              </a:rPr>
              <a:t>characteristics</a:t>
            </a:r>
            <a:endParaRPr lang="fr-FR" i="1" dirty="0">
              <a:latin typeface="Libre Baskerville" panose="02000000000000000000" pitchFamily="2" charset="0"/>
            </a:endParaRP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54050" y="9731375"/>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Portfolio management </a:t>
            </a:r>
            <a:r>
              <a:rPr lang="fr-FR" sz="750" spc="-10" dirty="0" err="1">
                <a:solidFill>
                  <a:srgbClr val="272529"/>
                </a:solidFill>
                <a:latin typeface="Lato-Light"/>
                <a:cs typeface="Lato-Light"/>
              </a:rPr>
              <a:t>company</a:t>
            </a:r>
            <a:r>
              <a:rPr lang="fr-FR" sz="750" spc="-10" dirty="0">
                <a:solidFill>
                  <a:srgbClr val="272529"/>
                </a:solidFill>
                <a:latin typeface="Lato-Light"/>
                <a:cs typeface="Lato-Light"/>
              </a:rPr>
              <a:t> </a:t>
            </a:r>
            <a:r>
              <a:rPr lang="fr-FR" sz="750" spc="-10" dirty="0" err="1">
                <a:solidFill>
                  <a:srgbClr val="272529"/>
                </a:solidFill>
                <a:latin typeface="Lato-Light"/>
                <a:cs typeface="Lato-Light"/>
              </a:rPr>
              <a:t>approved</a:t>
            </a:r>
            <a:r>
              <a:rPr lang="fr-FR" sz="750" spc="-10" dirty="0">
                <a:solidFill>
                  <a:srgbClr val="272529"/>
                </a:solidFill>
                <a:latin typeface="Lato-Light"/>
                <a:cs typeface="Lato-Light"/>
              </a:rPr>
              <a:t> by the Autorité des Marchés Financiers </a:t>
            </a:r>
            <a:r>
              <a:rPr lang="fr-FR" sz="750" spc="-10" dirty="0" err="1">
                <a:solidFill>
                  <a:srgbClr val="272529"/>
                </a:solidFill>
                <a:latin typeface="Lato-Light"/>
                <a:cs typeface="Lato-Light"/>
              </a:rPr>
              <a:t>under</a:t>
            </a:r>
            <a:r>
              <a:rPr lang="fr-FR" sz="750" spc="-10" dirty="0">
                <a:solidFill>
                  <a:srgbClr val="272529"/>
                </a:solidFill>
                <a:latin typeface="Lato-Light"/>
                <a:cs typeface="Lato-Light"/>
              </a:rPr>
              <a: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 </a:t>
            </a:r>
            <a:r>
              <a:rPr lang="fr-FR" sz="750" spc="-10" dirty="0" err="1">
                <a:solidFill>
                  <a:srgbClr val="272529"/>
                </a:solidFill>
                <a:latin typeface="Lato-Light"/>
                <a:cs typeface="Lato-Light"/>
              </a:rPr>
              <a:t>with</a:t>
            </a:r>
            <a:r>
              <a:rPr lang="fr-FR" sz="750" spc="-10" dirty="0">
                <a:solidFill>
                  <a:srgbClr val="272529"/>
                </a:solidFill>
                <a:latin typeface="Lato-Light"/>
                <a:cs typeface="Lato-Light"/>
              </a:rPr>
              <a:t> capital of € 21,500,000. Trade </a:t>
            </a:r>
            <a:r>
              <a:rPr lang="fr-FR" sz="750" spc="-10" dirty="0" err="1">
                <a:solidFill>
                  <a:srgbClr val="272529"/>
                </a:solidFill>
                <a:latin typeface="Lato-Light"/>
                <a:cs typeface="Lato-Light"/>
              </a:rPr>
              <a:t>Register</a:t>
            </a:r>
            <a:r>
              <a:rPr lang="fr-FR" sz="750" spc="-10" dirty="0">
                <a:solidFill>
                  <a:srgbClr val="272529"/>
                </a:solidFill>
                <a:latin typeface="Lato-Light"/>
                <a:cs typeface="Lato-Light"/>
              </a:rPr>
              <a:t>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61100"/>
            <a:ext cx="6264000" cy="3354765"/>
          </a:xfrm>
        </p:spPr>
        <p:txBody>
          <a:bodyPr/>
          <a:lstStyle/>
          <a:p>
            <a:pPr marL="12700" marR="8890" algn="just"/>
            <a:r>
              <a:rPr lang="en-US" sz="750" dirty="0">
                <a:solidFill>
                  <a:srgbClr val="272529"/>
                </a:solidFill>
                <a:latin typeface="Lato-Light"/>
                <a:cs typeface="Lato-Light"/>
              </a:rPr>
              <a:t>ODDO BHF AM is the asset management division of the ODDO BHF Group. It is the common brand of three legally separate asset management companies: ODDO BHF AM SAS (France), ODDO BHF  AM GmbH (Germany) and ODDO BHF  AM Lux (Luxembourg).</a:t>
            </a:r>
          </a:p>
          <a:p>
            <a:pPr marL="12700" marR="8890" algn="just"/>
            <a:r>
              <a:rPr lang="en-US" sz="750" dirty="0">
                <a:solidFill>
                  <a:srgbClr val="272529"/>
                </a:solidFill>
                <a:latin typeface="Lato-Light"/>
                <a:cs typeface="Lato-Ligh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p>
          <a:p>
            <a:pPr marL="12700" marR="8890" algn="just"/>
            <a:r>
              <a:rPr lang="en-US" sz="750" b="1" dirty="0">
                <a:solidFill>
                  <a:srgbClr val="272529"/>
                </a:solidFill>
                <a:latin typeface="Lato-Light"/>
                <a:cs typeface="Lato-Ligh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 </a:t>
            </a:r>
            <a:r>
              <a:rPr lang="en-US" sz="750" dirty="0">
                <a:solidFill>
                  <a:srgbClr val="272529"/>
                </a:solidFill>
                <a:latin typeface="Lato-Light"/>
                <a:cs typeface="Lato-Ligh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p>
          <a:p>
            <a:pPr marL="12700" marR="8890" algn="just"/>
            <a:r>
              <a:rPr lang="en-US" sz="750" dirty="0">
                <a:solidFill>
                  <a:srgbClr val="272529"/>
                </a:solidFill>
                <a:latin typeface="Lato-Light"/>
                <a:cs typeface="Lato-Light"/>
              </a:rPr>
              <a:t>Any opinions presented in this document result from our market forecasts on the publication date. They are subject to change according to market conditions and ODDO BHF ASSET MANAGEMENT SAS shall not in any case be held contractually liable for them. 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marL="12700" marR="8890" algn="just"/>
            <a:r>
              <a:rPr lang="en-US" sz="750" dirty="0">
                <a:solidFill>
                  <a:srgbClr val="272529"/>
                </a:solidFill>
                <a:latin typeface="Lato-Light"/>
                <a:cs typeface="Lato-Light"/>
              </a:rPr>
              <a:t>A summary of investor rights is available free of charge in electronic form in English language on the website at :</a:t>
            </a:r>
          </a:p>
          <a:p>
            <a:pPr marL="12700" marR="8890" algn="just"/>
            <a:r>
              <a:rPr lang="en-US" sz="750" dirty="0">
                <a:solidFill>
                  <a:srgbClr val="272529"/>
                </a:solidFill>
                <a:latin typeface="Lato-Light"/>
                <a:cs typeface="Lato-Light"/>
              </a:rPr>
              <a:t>https://am.oddo-bhf.com/FRANCE/en/non_professional_investor/infos_reglementaire</a:t>
            </a:r>
          </a:p>
          <a:p>
            <a:pPr marL="12700" marR="8890" algn="just"/>
            <a:r>
              <a:rPr lang="en-US" sz="750" dirty="0">
                <a:solidFill>
                  <a:srgbClr val="272529"/>
                </a:solidFill>
                <a:latin typeface="Lato-Light"/>
                <a:cs typeface="Lato-Ligh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2011/61/EU.</a:t>
            </a:r>
          </a:p>
          <a:p>
            <a:pPr marL="12700" marR="8890" algn="just"/>
            <a:r>
              <a:rPr lang="en-US" sz="750" dirty="0">
                <a:solidFill>
                  <a:srgbClr val="272529"/>
                </a:solidFill>
                <a:latin typeface="Lato-Light"/>
                <a:cs typeface="Lato-Light"/>
              </a:rPr>
              <a:t>The complaints handling policy is available on our website am.oddo-bhf.com in the regulatory information section. Customer complaints can be addressed in the first instance to the following e-mail address: service_client@oddo-bhf.com </a:t>
            </a:r>
            <a:r>
              <a:rPr lang="en-US" sz="750" b="1" dirty="0">
                <a:solidFill>
                  <a:srgbClr val="272529"/>
                </a:solidFill>
                <a:latin typeface="Lato-Light"/>
                <a:cs typeface="Lato-Light"/>
              </a:rPr>
              <a:t>(or directly to the Consumer Mediation Service: http://mediationconsommateur.be (ONLY FOR BELGIUM)).</a:t>
            </a:r>
          </a:p>
          <a:p>
            <a:pPr marL="12700" marR="8890" algn="just"/>
            <a:r>
              <a:rPr lang="en-US" sz="750" dirty="0">
                <a:solidFill>
                  <a:srgbClr val="272529"/>
                </a:solidFill>
                <a:latin typeface="Lato-Light"/>
                <a:cs typeface="Lato-Light"/>
              </a:rPr>
              <a:t>The Key Information Document (FR, ENG, GER) and the prospectus (FR, ENG, GER) are available free of charge from ODDO BHF ASSET MANAGEMENT SAS or at am.oddo-bhf.com or at authorized distributors. The annual and interim reports are available free of charge from ODDO BHF ASSET MANAGEMENT SAS or on its internet site am.oddo-bhf.com.</a:t>
            </a:r>
          </a:p>
          <a:p>
            <a:pPr marL="12700" marR="8890" algn="just"/>
            <a:r>
              <a:rPr lang="en-US" sz="750" dirty="0">
                <a:solidFill>
                  <a:srgbClr val="272529"/>
                </a:solidFill>
                <a:latin typeface="Lato-Light"/>
                <a:cs typeface="Lato-Light"/>
              </a:rPr>
              <a:t>The fund is licensed for sale in Switzerland. The Key Information Document, the prospectus, the annual and interim reports for Switzerland can be obtained free of charge from the Swiss Representative and paying agent,</a:t>
            </a:r>
            <a:r>
              <a:rPr lang="fr-FR" sz="750" dirty="0">
                <a:solidFill>
                  <a:srgbClr val="272529"/>
                </a:solidFill>
                <a:latin typeface="Lato-Light"/>
                <a:cs typeface="Lato-Light"/>
              </a:rPr>
              <a:t> </a:t>
            </a:r>
            <a:r>
              <a:rPr lang="fr-FR" sz="750" dirty="0"/>
              <a:t>RBC INVESTOR SERVICES BANK, succursale de Zürich, </a:t>
            </a:r>
            <a:r>
              <a:rPr lang="fr-FR" sz="750" dirty="0" err="1"/>
              <a:t>Bleicherweg</a:t>
            </a:r>
            <a:r>
              <a:rPr lang="fr-FR" sz="750" dirty="0"/>
              <a:t> 7, 8027 Zürich</a:t>
            </a:r>
            <a:r>
              <a:rPr lang="fr-FR" dirty="0"/>
              <a:t>.</a:t>
            </a:r>
          </a:p>
        </p:txBody>
      </p:sp>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en-GB" dirty="0">
                <a:solidFill>
                  <a:schemeClr val="tx1"/>
                </a:solidFill>
                <a:latin typeface="+mj-lt"/>
              </a:rPr>
              <a:t>ODDO BHF US Equity Active UCITS ETF</a:t>
            </a:r>
            <a:r>
              <a:rPr lang="fr-FR" dirty="0">
                <a:solidFill>
                  <a:schemeClr val="tx1"/>
                </a:solidFill>
                <a:latin typeface="+mj-lt"/>
              </a:rPr>
              <a:t> – </a:t>
            </a:r>
            <a:r>
              <a:rPr lang="fr-FR" dirty="0" err="1">
                <a:solidFill>
                  <a:schemeClr val="tx1"/>
                </a:solidFill>
                <a:latin typeface="+mj-lt"/>
              </a:rPr>
              <a:t>October</a:t>
            </a:r>
            <a:r>
              <a:rPr lang="fr-FR" dirty="0"/>
              <a:t> </a:t>
            </a:r>
            <a:r>
              <a:rPr lang="fr-FR" dirty="0">
                <a:solidFill>
                  <a:schemeClr val="tx1"/>
                </a:solidFill>
                <a:latin typeface="+mj-lt"/>
              </a:rPr>
              <a:t>2025</a:t>
            </a:r>
            <a:endParaRPr lang="de-DE" dirty="0"/>
          </a:p>
        </p:txBody>
      </p:sp>
      <p:graphicFrame>
        <p:nvGraphicFramePr>
          <p:cNvPr id="10" name="Tabelle 9">
            <a:extLst>
              <a:ext uri="{FF2B5EF4-FFF2-40B4-BE49-F238E27FC236}">
                <a16:creationId xmlns:a16="http://schemas.microsoft.com/office/drawing/2014/main" id="{1D4B3F53-1A87-0424-51B8-690D454C5FFD}"/>
              </a:ext>
            </a:extLst>
          </p:cNvPr>
          <p:cNvGraphicFramePr>
            <a:graphicFrameLocks noGrp="1"/>
          </p:cNvGraphicFramePr>
          <p:nvPr>
            <p:extLst>
              <p:ext uri="{D42A27DB-BD31-4B8C-83A1-F6EECF244321}">
                <p14:modId xmlns:p14="http://schemas.microsoft.com/office/powerpoint/2010/main" val="2740702548"/>
              </p:ext>
            </p:extLst>
          </p:nvPr>
        </p:nvGraphicFramePr>
        <p:xfrm>
          <a:off x="628950" y="1135843"/>
          <a:ext cx="6283050" cy="4846010"/>
        </p:xfrm>
        <a:graphic>
          <a:graphicData uri="http://schemas.openxmlformats.org/drawingml/2006/table">
            <a:tbl>
              <a:tblPr firstRow="1" bandRow="1">
                <a:tableStyleId>{5C22544A-7EE6-4342-B048-85BDC9FD1C3A}</a:tableStyleId>
              </a:tblPr>
              <a:tblGrid>
                <a:gridCol w="1840409">
                  <a:extLst>
                    <a:ext uri="{9D8B030D-6E8A-4147-A177-3AD203B41FA5}">
                      <a16:colId xmlns:a16="http://schemas.microsoft.com/office/drawing/2014/main" val="2870570792"/>
                    </a:ext>
                  </a:extLst>
                </a:gridCol>
                <a:gridCol w="4442641">
                  <a:extLst>
                    <a:ext uri="{9D8B030D-6E8A-4147-A177-3AD203B41FA5}">
                      <a16:colId xmlns:a16="http://schemas.microsoft.com/office/drawing/2014/main" val="1088101489"/>
                    </a:ext>
                  </a:extLst>
                </a:gridCol>
              </a:tblGrid>
              <a:tr h="18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700" b="1" i="0" kern="1200" cap="none" baseline="0" noProof="0" dirty="0">
                          <a:solidFill>
                            <a:schemeClr val="bg1"/>
                          </a:solidFill>
                          <a:latin typeface="Lato" panose="020F0502020204030203" pitchFamily="34" charset="0"/>
                          <a:ea typeface="+mn-ea"/>
                          <a:cs typeface="Arial" panose="020B0604020202020204" pitchFamily="34" charset="0"/>
                        </a:rPr>
                        <a:t>Countries </a:t>
                      </a:r>
                      <a:r>
                        <a:rPr lang="de-DE" sz="700" b="1" i="0" kern="1200" cap="none" baseline="0" noProof="0" dirty="0" err="1">
                          <a:solidFill>
                            <a:schemeClr val="bg1"/>
                          </a:solidFill>
                          <a:latin typeface="Lato" panose="020F0502020204030203" pitchFamily="34" charset="0"/>
                          <a:ea typeface="+mn-ea"/>
                          <a:cs typeface="Arial" panose="020B0604020202020204" pitchFamily="34" charset="0"/>
                        </a:rPr>
                        <a:t>available</a:t>
                      </a:r>
                      <a:r>
                        <a:rPr lang="de-DE" sz="700" b="1" i="0" kern="1200" cap="none" baseline="0" noProof="0" dirty="0">
                          <a:solidFill>
                            <a:schemeClr val="bg1"/>
                          </a:solidFill>
                          <a:latin typeface="Lato" panose="020F0502020204030203" pitchFamily="34" charset="0"/>
                          <a:ea typeface="+mn-ea"/>
                          <a:cs typeface="Arial" panose="020B0604020202020204" pitchFamily="34" charset="0"/>
                        </a:rPr>
                        <a:t> </a:t>
                      </a:r>
                      <a:r>
                        <a:rPr lang="de-DE" sz="700" b="1" i="0" kern="1200" cap="none" baseline="0" noProof="0" dirty="0" err="1">
                          <a:solidFill>
                            <a:schemeClr val="bg1"/>
                          </a:solidFill>
                          <a:latin typeface="Lato" panose="020F0502020204030203" pitchFamily="34" charset="0"/>
                          <a:ea typeface="+mn-ea"/>
                          <a:cs typeface="Arial" panose="020B0604020202020204" pitchFamily="34" charset="0"/>
                        </a:rPr>
                        <a:t>for</a:t>
                      </a:r>
                      <a:r>
                        <a:rPr lang="de-DE" sz="700" b="1" i="0" kern="1200" cap="none" baseline="0" noProof="0" dirty="0">
                          <a:solidFill>
                            <a:schemeClr val="bg1"/>
                          </a:solidFill>
                          <a:latin typeface="Lato" panose="020F0502020204030203" pitchFamily="34" charset="0"/>
                          <a:ea typeface="+mn-ea"/>
                          <a:cs typeface="Arial" panose="020B0604020202020204" pitchFamily="34" charset="0"/>
                        </a:rPr>
                        <a:t> Sales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a:txBody>
                    <a:bodyPr/>
                    <a:lstStyle/>
                    <a:p>
                      <a:r>
                        <a:rPr kumimoji="0" lang="en-US" sz="700" b="0" i="0" u="none" strike="noStrike" kern="1200" cap="none" normalizeH="0" baseline="0" noProof="0" dirty="0">
                          <a:ln>
                            <a:noFill/>
                          </a:ln>
                          <a:solidFill>
                            <a:schemeClr val="tx1">
                              <a:lumMod val="95000"/>
                              <a:lumOff val="5000"/>
                            </a:schemeClr>
                          </a:solidFill>
                          <a:effectLst/>
                          <a:latin typeface="Lato" panose="020F0502020204030203" pitchFamily="34" charset="0"/>
                          <a:ea typeface="MS PGothic" pitchFamily="34" charset="-128"/>
                          <a:cs typeface="+mn-cs"/>
                        </a:rPr>
                        <a:t>Ireland, France, Germany, Switzerland</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55827450"/>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b="1" i="0" cap="none" baseline="0" dirty="0">
                          <a:solidFill>
                            <a:schemeClr val="bg1"/>
                          </a:solidFill>
                          <a:latin typeface="Lato" panose="020F0502020204030203" pitchFamily="34" charset="0"/>
                          <a:ea typeface="+mj-ea"/>
                          <a:cs typeface="Lato" panose="020F0502020204030203" pitchFamily="34" charset="0"/>
                        </a:rPr>
                        <a:t>General </a:t>
                      </a:r>
                      <a:r>
                        <a:rPr lang="fr-FR" sz="700" b="1" i="0" cap="none" baseline="0" dirty="0" err="1">
                          <a:solidFill>
                            <a:schemeClr val="bg1"/>
                          </a:solidFill>
                          <a:latin typeface="Lato" panose="020F0502020204030203" pitchFamily="34" charset="0"/>
                          <a:ea typeface="+mj-ea"/>
                          <a:cs typeface="Lato" panose="020F0502020204030203" pitchFamily="34" charset="0"/>
                        </a:rPr>
                        <a:t>characteristics</a:t>
                      </a:r>
                      <a:endParaRPr lang="fr-FR" sz="7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b="1" i="0"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4062988263"/>
                  </a:ext>
                </a:extLst>
              </a:tr>
              <a:tr h="180619">
                <a:tc>
                  <a:txBody>
                    <a:bodyPr/>
                    <a:lstStyle/>
                    <a:p>
                      <a:pPr algn="l" fontAlgn="ctr"/>
                      <a:r>
                        <a:rPr lang="en-GB" sz="700" b="0" i="0" u="none" strike="noStrike" kern="1200" noProof="0" dirty="0">
                          <a:solidFill>
                            <a:schemeClr val="tx1"/>
                          </a:solidFill>
                          <a:effectLst/>
                          <a:latin typeface="Lato" panose="020F0502020204030203" pitchFamily="34" charset="0"/>
                          <a:ea typeface="+mn-ea"/>
                          <a:cs typeface="Arial" pitchFamily="34" charset="0"/>
                        </a:rPr>
                        <a:t>Fund name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700" b="0" i="0" u="none" strike="noStrike" kern="1200" noProof="0">
                          <a:solidFill>
                            <a:schemeClr val="tx1"/>
                          </a:solidFill>
                          <a:effectLst/>
                          <a:latin typeface="Lato" panose="020F0502020204030203" pitchFamily="34" charset="0"/>
                          <a:ea typeface="+mn-ea"/>
                          <a:cs typeface="Arial" pitchFamily="34" charset="0"/>
                        </a:rPr>
                        <a:t>ODDO BHF US Equity Active UCITS ETF</a:t>
                      </a:r>
                      <a:endParaRPr lang="en-GB" sz="7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85415159"/>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Benchmark</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fr-FR" sz="700" b="0" i="0" u="none" strike="noStrike" kern="1200" noProof="0">
                          <a:solidFill>
                            <a:schemeClr val="tx1"/>
                          </a:solidFill>
                          <a:effectLst/>
                          <a:latin typeface="Lato" panose="020F0502020204030203" pitchFamily="34" charset="0"/>
                          <a:ea typeface="+mn-ea"/>
                          <a:cs typeface="Arial" pitchFamily="34" charset="0"/>
                        </a:rPr>
                        <a:t>S&amp;P 500 USD Net Total</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572568081"/>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Investment objective</a:t>
                      </a:r>
                      <a:endParaRPr lang="en-GB" sz="7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GB"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The investment objective is to achieve long-term capital growth by investing in a portfolio of US equity securities. </a:t>
                      </a:r>
                      <a:endParaRPr lang="en-GB" sz="700" b="0" i="0" u="none" strike="noStrike" baseline="30000"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44485257"/>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GB" sz="700" b="0" i="0" u="none" strike="noStrike" noProof="0" dirty="0">
                          <a:solidFill>
                            <a:schemeClr val="tx1"/>
                          </a:solidFill>
                          <a:effectLst/>
                          <a:latin typeface="Lato" panose="020F0502020204030203" pitchFamily="34" charset="0"/>
                          <a:cs typeface="Arial" pitchFamily="34" charset="0"/>
                        </a:rPr>
                        <a:t>Inception date </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lang="en-US" sz="700" cap="none" baseline="0" noProof="0">
                          <a:highlight>
                            <a:srgbClr val="FFFF00"/>
                          </a:highlight>
                          <a:latin typeface="Lato" panose="020F0502020204030203" pitchFamily="34" charset="0"/>
                          <a:ea typeface="Lato" panose="020F0502020204030203" pitchFamily="34" charset="0"/>
                          <a:cs typeface="Lato" panose="020F0502020204030203" pitchFamily="34" charset="0"/>
                        </a:rPr>
                        <a:t>2025</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79058556"/>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kern="1200" noProof="0" dirty="0">
                          <a:solidFill>
                            <a:schemeClr val="tx1"/>
                          </a:solidFill>
                          <a:effectLst/>
                          <a:latin typeface="Lato" panose="020F0502020204030203" pitchFamily="34" charset="0"/>
                          <a:ea typeface="+mn-ea"/>
                          <a:cs typeface="Arial" pitchFamily="34" charset="0"/>
                        </a:rPr>
                        <a:t>Recommended investment horizon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altLang="fr-FR" sz="700" b="0" i="0" u="none" strike="noStrike" kern="1200">
                          <a:solidFill>
                            <a:schemeClr val="tx1"/>
                          </a:solidFill>
                          <a:effectLst/>
                          <a:latin typeface="Lato" panose="020F0502020204030203" pitchFamily="34" charset="0"/>
                          <a:ea typeface="+mn-ea"/>
                          <a:cs typeface="Arial" pitchFamily="34" charset="0"/>
                        </a:rPr>
                        <a:t>5 years</a:t>
                      </a:r>
                      <a:endParaRPr lang="en-GB" sz="700" b="0" i="0" u="none" strike="noStrike" kern="1200" noProof="0" dirty="0">
                        <a:solidFill>
                          <a:schemeClr val="tx1"/>
                        </a:solidFill>
                        <a:effectLst/>
                        <a:latin typeface="Lato" panose="020F0502020204030203" pitchFamily="34" charset="0"/>
                        <a:ea typeface="+mn-ea"/>
                        <a:cs typeface="Arial" pitchFamily="34"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96745775"/>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ISIN code</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IE000YR7N5U8</a:t>
                      </a:r>
                      <a:endParaRPr lang="en-GB" sz="700" b="0" i="0" u="none" strike="noStrike" noProof="0" dirty="0">
                        <a:solidFill>
                          <a:schemeClr val="tx1"/>
                        </a:solidFill>
                        <a:effectLst/>
                        <a:highlight>
                          <a:srgbClr val="FFFF00"/>
                        </a:highligh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82219833"/>
                  </a:ext>
                </a:extLst>
              </a:tr>
              <a:tr h="180619">
                <a:tc>
                  <a:txBody>
                    <a:bodyPr/>
                    <a:lstStyle/>
                    <a:p>
                      <a:pPr algn="l" fontAlgn="ctr"/>
                      <a:r>
                        <a:rPr lang="de-DE" sz="700" b="0" i="0" u="none" strike="noStrike" noProof="0" dirty="0">
                          <a:solidFill>
                            <a:schemeClr val="tx1"/>
                          </a:solidFill>
                          <a:effectLst/>
                          <a:latin typeface="Lato" panose="020F0502020204030203" pitchFamily="34" charset="0"/>
                          <a:cs typeface="Arial" pitchFamily="34" charset="0"/>
                        </a:rPr>
                        <a:t>Stock Exchanges</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lang="en-GB" sz="700" b="0" i="0" u="none" strike="noStrike" noProof="0">
                          <a:solidFill>
                            <a:schemeClr val="tx1"/>
                          </a:solidFill>
                          <a:effectLst/>
                          <a:latin typeface="Lato" panose="020F0502020204030203" pitchFamily="34" charset="0"/>
                          <a:cs typeface="Arial" pitchFamily="34" charset="0"/>
                        </a:rPr>
                        <a:t>Xetra, Euronext Paris and Dublin, SIX</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4193009"/>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Tickers</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OBUS, Xetra: ODUS</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85144431"/>
                  </a:ext>
                </a:extLst>
              </a:tr>
              <a:tr h="180619">
                <a:tc>
                  <a:txBody>
                    <a:bodyPr/>
                    <a:lstStyle/>
                    <a:p>
                      <a:pPr algn="l" fontAlgn="ctr"/>
                      <a:r>
                        <a:rPr lang="en-GB" sz="700" b="0" i="0" u="none" strike="noStrike" noProof="0" dirty="0">
                          <a:solidFill>
                            <a:schemeClr val="tx1"/>
                          </a:solidFill>
                          <a:effectLst/>
                          <a:latin typeface="Lato" panose="020F0502020204030203" pitchFamily="34" charset="0"/>
                          <a:cs typeface="Arial" pitchFamily="34" charset="0"/>
                        </a:rPr>
                        <a:t>Currency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algn="l" fontAlgn="ctr"/>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USD</a:t>
                      </a:r>
                      <a:endParaRPr lang="en-GB" sz="700" b="0" i="0" u="none" strike="noStrike" noProof="0" dirty="0">
                        <a:solidFill>
                          <a:schemeClr val="tx1"/>
                        </a:solidFill>
                        <a:effectLst/>
                        <a:latin typeface="Lato" panose="020F0502020204030203" pitchFamily="34" charset="0"/>
                        <a:cs typeface="Arial"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60388671"/>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Dividend policy</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Accumulation</a:t>
                      </a:r>
                      <a:endParaRPr kumimoji="0" lang="en-GB" altLang="fr-FR"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19951539"/>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TER</a:t>
                      </a: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0,35%</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5312908"/>
                  </a:ext>
                </a:extLst>
              </a:tr>
              <a:tr h="180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Minimum Initial Investment </a:t>
                      </a:r>
                      <a:r>
                        <a:rPr kumimoji="0" lang="de-DE" altLang="fr-FR" sz="700" b="0" i="0" u="none" strike="noStrike" cap="none" normalizeH="0" baseline="0" dirty="0" err="1">
                          <a:ln>
                            <a:noFill/>
                          </a:ln>
                          <a:solidFill>
                            <a:schemeClr val="tx1"/>
                          </a:solidFill>
                          <a:effectLst/>
                          <a:latin typeface="Lato" panose="020F0502020204030203" pitchFamily="34" charset="0"/>
                          <a:ea typeface="ＭＳ Ｐゴシック" pitchFamily="34" charset="-128"/>
                          <a:cs typeface="Arial" charset="0"/>
                        </a:rPr>
                        <a:t>Amount</a:t>
                      </a: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 </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horzOverflow="overflow">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de-DE"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rPr>
                        <a:t>None</a:t>
                      </a:r>
                      <a:endParaRPr kumimoji="0" lang="en-GB" altLang="fr-FR" sz="700" b="0" i="0" u="none" strike="noStrike" cap="none" normalizeH="0" baseline="0" dirty="0">
                        <a:ln>
                          <a:noFill/>
                        </a:ln>
                        <a:solidFill>
                          <a:schemeClr val="tx1"/>
                        </a:solidFill>
                        <a:effectLst/>
                        <a:latin typeface="Lato" panose="020F0502020204030203" pitchFamily="34" charset="0"/>
                        <a:ea typeface="ＭＳ Ｐゴシック" pitchFamily="34" charset="-128"/>
                        <a:cs typeface="Arial"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07194577"/>
                  </a:ext>
                </a:extLst>
              </a:tr>
              <a:tr h="18061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b="1" cap="none" baseline="0" dirty="0">
                          <a:solidFill>
                            <a:schemeClr val="bg1"/>
                          </a:solidFill>
                          <a:latin typeface="Lato" panose="020F0502020204030203" pitchFamily="34" charset="0"/>
                          <a:ea typeface="+mj-ea"/>
                          <a:cs typeface="Lato" panose="020F0502020204030203" pitchFamily="34" charset="0"/>
                        </a:rPr>
                        <a:t>Structure and </a:t>
                      </a:r>
                      <a:r>
                        <a:rPr lang="fr-FR" sz="700" b="1" cap="none" baseline="0" dirty="0" err="1">
                          <a:solidFill>
                            <a:schemeClr val="bg1"/>
                          </a:solidFill>
                          <a:latin typeface="Lato" panose="020F0502020204030203" pitchFamily="34" charset="0"/>
                          <a:ea typeface="+mj-ea"/>
                          <a:cs typeface="Lato" panose="020F0502020204030203" pitchFamily="34" charset="0"/>
                        </a:rPr>
                        <a:t>technical</a:t>
                      </a:r>
                      <a:r>
                        <a:rPr lang="fr-FR" sz="700" b="1" cap="none" baseline="0" dirty="0">
                          <a:solidFill>
                            <a:schemeClr val="bg1"/>
                          </a:solidFill>
                          <a:latin typeface="Lato" panose="020F0502020204030203" pitchFamily="34" charset="0"/>
                          <a:ea typeface="+mj-ea"/>
                          <a:cs typeface="Lato" panose="020F0502020204030203" pitchFamily="34" charset="0"/>
                        </a:rPr>
                        <a:t> information</a:t>
                      </a: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b="1" cap="none" baseline="0" dirty="0">
                        <a:solidFill>
                          <a:schemeClr val="bg1"/>
                        </a:solidFill>
                        <a:latin typeface="Lato" panose="020F0502020204030203" pitchFamily="34" charset="0"/>
                        <a:ea typeface="+mj-ea"/>
                        <a:cs typeface="Lato" panose="020F0502020204030203"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accent6"/>
                    </a:solidFill>
                  </a:tcPr>
                </a:tc>
                <a:extLst>
                  <a:ext uri="{0D108BD9-81ED-4DB2-BD59-A6C34878D82A}">
                    <a16:rowId xmlns:a16="http://schemas.microsoft.com/office/drawing/2014/main" val="1090406160"/>
                  </a:ext>
                </a:extLst>
              </a:tr>
              <a:tr h="180619">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Domicile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Ireland</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897319636"/>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Management company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HANetf Management Limited</a:t>
                      </a:r>
                      <a:endPar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954650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Legal structure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Sub-fund of the </a:t>
                      </a:r>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HANetf ICAV 1</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8877520"/>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Investment Manager by delegation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en-US" sz="700" b="0" i="0" u="none" strike="noStrike" kern="1200" cap="none" normalizeH="0" baseline="0" noProof="0">
                          <a:ln>
                            <a:noFill/>
                          </a:ln>
                          <a:solidFill>
                            <a:schemeClr val="tx1"/>
                          </a:solidFill>
                          <a:effectLst/>
                          <a:latin typeface="Lato" panose="020F0502020204030203" pitchFamily="34" charset="0"/>
                          <a:ea typeface="ＭＳ Ｐゴシック" charset="0"/>
                          <a:cs typeface="Arial" panose="020B0604020202020204" pitchFamily="34" charset="0"/>
                        </a:rPr>
                        <a:t>ODDO BHF Asset Management GmbH (sub-delegation from ODDO BHF Asset Management SAS )</a:t>
                      </a:r>
                      <a:endPar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53501108"/>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Custodian</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JP Morgan, Dublin Branch </a:t>
                      </a:r>
                      <a:endParaRPr lang="en-GB" sz="700" dirty="0"/>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38054684"/>
                  </a:ext>
                </a:extLst>
              </a:tr>
              <a:tr h="180619">
                <a:tc gridSpan="2">
                  <a:txBody>
                    <a:bodyPr/>
                    <a:lstStyle/>
                    <a:p>
                      <a:pPr algn="l" fontAlgn="ctr"/>
                      <a:r>
                        <a:rPr kumimoji="0" lang="en-US" sz="7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rPr>
                        <a:t>Primary Market Parameters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tc hMerge="1">
                  <a:txBody>
                    <a:bodyPr/>
                    <a:lstStyle/>
                    <a:p>
                      <a:pPr algn="l" fontAlgn="ctr"/>
                      <a:endParaRPr kumimoji="0" lang="en-US" sz="900" b="1" i="0" u="none" strike="noStrike" kern="1200" cap="none" normalizeH="0" baseline="0" noProof="0" dirty="0">
                        <a:ln>
                          <a:noFill/>
                        </a:ln>
                        <a:solidFill>
                          <a:schemeClr val="bg1"/>
                        </a:solidFill>
                        <a:effectLst/>
                        <a:latin typeface="Lato" panose="020F0502020204030203" pitchFamily="34" charset="0"/>
                        <a:ea typeface="ＭＳ Ｐゴシック" pitchFamily="34" charset="-128"/>
                        <a:cs typeface="Arial" charset="0"/>
                      </a:endParaRP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03C3C"/>
                    </a:solidFill>
                  </a:tcPr>
                </a:tc>
                <a:extLst>
                  <a:ext uri="{0D108BD9-81ED-4DB2-BD59-A6C34878D82A}">
                    <a16:rowId xmlns:a16="http://schemas.microsoft.com/office/drawing/2014/main" val="306742989"/>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Creation Unit</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100,000 shares</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13288653"/>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Initial Offering Price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a:ln>
                            <a:noFill/>
                          </a:ln>
                          <a:solidFill>
                            <a:schemeClr val="tx1"/>
                          </a:solidFill>
                          <a:effectLst/>
                          <a:latin typeface="Lato" panose="020F0502020204030203" pitchFamily="34" charset="0"/>
                          <a:ea typeface="ＭＳ Ｐゴシック" charset="0"/>
                          <a:cs typeface="Arial" panose="020B0604020202020204" pitchFamily="34" charset="0"/>
                        </a:rPr>
                        <a:t>$10</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344841871"/>
                  </a:ext>
                </a:extLst>
              </a:tr>
              <a:tr h="180619">
                <a:tc>
                  <a:txBody>
                    <a:bodyPr/>
                    <a:lstStyle>
                      <a:lvl1pPr marL="0" algn="l" defTabSz="895327" rtl="0" eaLnBrk="1" latinLnBrk="0" hangingPunct="1">
                        <a:defRPr sz="1763" kern="1200">
                          <a:solidFill>
                            <a:schemeClr val="tx1"/>
                          </a:solidFill>
                          <a:latin typeface="Arial"/>
                        </a:defRPr>
                      </a:lvl1pPr>
                      <a:lvl2pPr marL="447663" algn="l" defTabSz="895327" rtl="0" eaLnBrk="1" latinLnBrk="0" hangingPunct="1">
                        <a:defRPr sz="1763" kern="1200">
                          <a:solidFill>
                            <a:schemeClr val="tx1"/>
                          </a:solidFill>
                          <a:latin typeface="Arial"/>
                        </a:defRPr>
                      </a:lvl2pPr>
                      <a:lvl3pPr marL="895327" algn="l" defTabSz="895327" rtl="0" eaLnBrk="1" latinLnBrk="0" hangingPunct="1">
                        <a:defRPr sz="1763" kern="1200">
                          <a:solidFill>
                            <a:schemeClr val="tx1"/>
                          </a:solidFill>
                          <a:latin typeface="Arial"/>
                        </a:defRPr>
                      </a:lvl3pPr>
                      <a:lvl4pPr marL="1342990" algn="l" defTabSz="895327" rtl="0" eaLnBrk="1" latinLnBrk="0" hangingPunct="1">
                        <a:defRPr sz="1763" kern="1200">
                          <a:solidFill>
                            <a:schemeClr val="tx1"/>
                          </a:solidFill>
                          <a:latin typeface="Arial"/>
                        </a:defRPr>
                      </a:lvl4pPr>
                      <a:lvl5pPr marL="1790653" algn="l" defTabSz="895327" rtl="0" eaLnBrk="1" latinLnBrk="0" hangingPunct="1">
                        <a:defRPr sz="1763" kern="1200">
                          <a:solidFill>
                            <a:schemeClr val="tx1"/>
                          </a:solidFill>
                          <a:latin typeface="Arial"/>
                        </a:defRPr>
                      </a:lvl5pPr>
                      <a:lvl6pPr marL="2238316" algn="l" defTabSz="895327" rtl="0" eaLnBrk="1" latinLnBrk="0" hangingPunct="1">
                        <a:defRPr sz="1763" kern="1200">
                          <a:solidFill>
                            <a:schemeClr val="tx1"/>
                          </a:solidFill>
                          <a:latin typeface="Arial"/>
                        </a:defRPr>
                      </a:lvl6pPr>
                      <a:lvl7pPr marL="2685980" algn="l" defTabSz="895327" rtl="0" eaLnBrk="1" latinLnBrk="0" hangingPunct="1">
                        <a:defRPr sz="1763" kern="1200">
                          <a:solidFill>
                            <a:schemeClr val="tx1"/>
                          </a:solidFill>
                          <a:latin typeface="Arial"/>
                        </a:defRPr>
                      </a:lvl7pPr>
                      <a:lvl8pPr marL="3133643" algn="l" defTabSz="895327" rtl="0" eaLnBrk="1" latinLnBrk="0" hangingPunct="1">
                        <a:defRPr sz="1763" kern="1200">
                          <a:solidFill>
                            <a:schemeClr val="tx1"/>
                          </a:solidFill>
                          <a:latin typeface="Arial"/>
                        </a:defRPr>
                      </a:lvl8pPr>
                      <a:lvl9pPr marL="3581306" algn="l" defTabSz="895327" rtl="0" eaLnBrk="1" latinLnBrk="0" hangingPunct="1">
                        <a:defRPr sz="1763" kern="1200">
                          <a:solidFill>
                            <a:schemeClr val="tx1"/>
                          </a:solidFill>
                          <a:latin typeface="Arial"/>
                        </a:defRPr>
                      </a:lvl9p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Day</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Each</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Business Day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with</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exceptions</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71450833"/>
                  </a:ext>
                </a:extLst>
              </a:tr>
              <a:tr h="180619">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Dealing Deadline</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3:30 p.m. (</a:t>
                      </a:r>
                      <a:r>
                        <a:rPr kumimoji="0" lang="de-DE" sz="7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Irish</a:t>
                      </a:r>
                      <a:r>
                        <a:rPr kumimoji="0" lang="de-DE" sz="700" b="0" i="0" u="none" strike="noStrike" kern="1200" cap="none" normalizeH="0" baseline="0" noProof="0" dirty="0">
                          <a:ln>
                            <a:noFill/>
                          </a:ln>
                          <a:solidFill>
                            <a:schemeClr val="tx1"/>
                          </a:solidFill>
                          <a:effectLst/>
                          <a:latin typeface="Lato" panose="020F0502020204030203" pitchFamily="34" charset="0"/>
                          <a:ea typeface="ＭＳ Ｐゴシック" charset="0"/>
                          <a:cs typeface="Arial" panose="020B0604020202020204" pitchFamily="34" charset="0"/>
                        </a:rPr>
                        <a:t> time) on Business </a:t>
                      </a:r>
                      <a:r>
                        <a:rPr kumimoji="0" lang="de-DE" sz="700" b="0" i="0" u="none" strike="noStrike" kern="1200" cap="none" normalizeH="0" baseline="0" noProof="0" dirty="0" err="1">
                          <a:ln>
                            <a:noFill/>
                          </a:ln>
                          <a:solidFill>
                            <a:schemeClr val="tx1"/>
                          </a:solidFill>
                          <a:effectLst/>
                          <a:latin typeface="Lato" panose="020F0502020204030203" pitchFamily="34" charset="0"/>
                          <a:ea typeface="ＭＳ Ｐゴシック" charset="0"/>
                          <a:cs typeface="Arial" panose="020B0604020202020204" pitchFamily="34" charset="0"/>
                        </a:rPr>
                        <a:t>day</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220737"/>
                  </a:ext>
                </a:extLst>
              </a:tr>
              <a:tr h="230591">
                <a:tc>
                  <a:txBody>
                    <a:bodyPr/>
                    <a:lstStyle/>
                    <a:p>
                      <a:pPr algn="l" fontAlgn="ctr"/>
                      <a:r>
                        <a:rPr kumimoji="0" lang="en-US" sz="700" b="0" i="0" u="none" strike="noStrike" kern="1200" cap="none" normalizeH="0" baseline="0" noProof="0" dirty="0">
                          <a:ln>
                            <a:noFill/>
                          </a:ln>
                          <a:solidFill>
                            <a:schemeClr val="tx1"/>
                          </a:solidFill>
                          <a:effectLst/>
                          <a:latin typeface="Lato" panose="020F0502020204030203" pitchFamily="34" charset="0"/>
                          <a:ea typeface="ＭＳ Ｐゴシック" pitchFamily="34" charset="-128"/>
                          <a:cs typeface="Arial" charset="0"/>
                        </a:rPr>
                        <a:t>Settlement Date Subscriptions</a:t>
                      </a:r>
                    </a:p>
                  </a:txBody>
                  <a:tcPr marL="72000"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tc>
                  <a:txBody>
                    <a:bodyPr/>
                    <a:lstStyle/>
                    <a:p>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T+1 (cash)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subscriptions</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and T+2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max</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T+10)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for</a:t>
                      </a:r>
                      <a:r>
                        <a:rPr kumimoji="0" lang="de-DE"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rPr>
                        <a:t> </a:t>
                      </a:r>
                      <a:r>
                        <a:rPr kumimoji="0" lang="de-DE" sz="700" b="0" i="0" u="none" strike="noStrike" kern="1200" cap="none" normalizeH="0" baseline="0" dirty="0" err="1">
                          <a:ln>
                            <a:noFill/>
                          </a:ln>
                          <a:solidFill>
                            <a:schemeClr val="tx1"/>
                          </a:solidFill>
                          <a:effectLst/>
                          <a:latin typeface="Lato" panose="020F0502020204030203" pitchFamily="34" charset="0"/>
                          <a:ea typeface="ＭＳ Ｐゴシック" charset="0"/>
                          <a:cs typeface="Arial" panose="020B0604020202020204" pitchFamily="34" charset="0"/>
                        </a:rPr>
                        <a:t>redemptions</a:t>
                      </a:r>
                      <a:endParaRPr kumimoji="0" lang="en-GB" sz="700" b="0" i="0" u="none" strike="noStrike" kern="1200" cap="none" normalizeH="0" baseline="0" dirty="0">
                        <a:ln>
                          <a:noFill/>
                        </a:ln>
                        <a:solidFill>
                          <a:schemeClr val="tx1"/>
                        </a:solidFill>
                        <a:effectLst/>
                        <a:latin typeface="Lato" panose="020F0502020204030203" pitchFamily="34" charset="0"/>
                        <a:ea typeface="ＭＳ Ｐゴシック" charset="0"/>
                        <a:cs typeface="Arial" panose="020B0604020202020204" pitchFamily="34" charset="0"/>
                      </a:endParaRPr>
                    </a:p>
                  </a:txBody>
                  <a:tcPr marR="0" marT="0" marB="0" anchor="ct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8618884"/>
                  </a:ext>
                </a:extLst>
              </a:tr>
            </a:tbl>
          </a:graphicData>
        </a:graphic>
      </p:graphicFrame>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0672c2-139f-4272-9c6a-802ad8322278}" enabled="1" method="Privileged" siteId="{ca609612-2669-4884-a6bb-941f48aa5153}" removed="0"/>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2446</Words>
  <Application>Microsoft Office PowerPoint</Application>
  <PresentationFormat>Custom</PresentationFormat>
  <Paragraphs>186</Paragraphs>
  <Slides>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POITEVIN Aubry</cp:lastModifiedBy>
  <cp:revision>282</cp:revision>
  <cp:lastPrinted>2023-07-06T13:13:14Z</cp:lastPrinted>
  <dcterms:created xsi:type="dcterms:W3CDTF">2022-05-11T10:02:09Z</dcterms:created>
  <dcterms:modified xsi:type="dcterms:W3CDTF">2025-10-13T12:12:51Z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y fmtid="{D5CDD505-2E9C-101B-9397-08002B2CF9AE}" pid="5" name="ClassificationContentMarkingFooterLocations">
    <vt:lpwstr>Thème ODDO:3</vt:lpwstr>
  </property>
  <property fmtid="{D5CDD505-2E9C-101B-9397-08002B2CF9AE}" pid="6" name="ClassificationContentMarkingFooterText">
    <vt:lpwstr>Internal</vt:lpwstr>
  </property>
</Properties>
</file>